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17"/>
  </p:notesMasterIdLst>
  <p:sldIdLst>
    <p:sldId id="256" r:id="rId2"/>
    <p:sldId id="257" r:id="rId3"/>
    <p:sldId id="267" r:id="rId4"/>
    <p:sldId id="258" r:id="rId5"/>
    <p:sldId id="259" r:id="rId6"/>
    <p:sldId id="268" r:id="rId7"/>
    <p:sldId id="269" r:id="rId8"/>
    <p:sldId id="270" r:id="rId9"/>
    <p:sldId id="271" r:id="rId10"/>
    <p:sldId id="261" r:id="rId11"/>
    <p:sldId id="276" r:id="rId12"/>
    <p:sldId id="277" r:id="rId13"/>
    <p:sldId id="278" r:id="rId14"/>
    <p:sldId id="279" r:id="rId15"/>
    <p:sldId id="263" r:id="rId16"/>
  </p:sldIdLst>
  <p:sldSz cx="12192000" cy="6858000"/>
  <p:notesSz cx="6858000" cy="9144000"/>
  <p:embeddedFontLst>
    <p:embeddedFont>
      <p:font typeface="Barlow Condensed"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Merriweather" panose="020B0604020202020204" charset="-52"/>
      <p:regular r:id="rId26"/>
      <p:bold r:id="rId27"/>
      <p:italic r:id="rId28"/>
      <p:boldItalic r:id="rId29"/>
    </p:embeddedFont>
    <p:embeddedFont>
      <p:font typeface="Special Elite"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0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86"/>
      </p:cViewPr>
      <p:guideLst>
        <p:guide orient="horz" pos="250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207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3627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2576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779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 name="Google Shape;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 name="Google Shape;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9114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8145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834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5399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4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36_Hall_Template_SlidesMania_1">
  <p:cSld name="13_Title Slide">
    <p:bg>
      <p:bgPr>
        <a:solidFill>
          <a:schemeClr val="accent1"/>
        </a:solidFill>
        <a:effectLst/>
      </p:bgPr>
    </p:bg>
    <p:spTree>
      <p:nvGrpSpPr>
        <p:cNvPr id="1" name="Shape 7"/>
        <p:cNvGrpSpPr/>
        <p:nvPr/>
      </p:nvGrpSpPr>
      <p:grpSpPr>
        <a:xfrm>
          <a:off x="0" y="0"/>
          <a:ext cx="0" cy="0"/>
          <a:chOff x="0" y="0"/>
          <a:chExt cx="0" cy="0"/>
        </a:xfrm>
      </p:grpSpPr>
      <p:sp>
        <p:nvSpPr>
          <p:cNvPr id="8" name="Google Shape;8;p2"/>
          <p:cNvSpPr/>
          <p:nvPr/>
        </p:nvSpPr>
        <p:spPr>
          <a:xfrm flipH="1">
            <a:off x="-192150" y="-176700"/>
            <a:ext cx="11839200" cy="6512700"/>
          </a:xfrm>
          <a:prstGeom prst="rect">
            <a:avLst/>
          </a:prstGeom>
          <a:solidFill>
            <a:srgbClr val="FFFFFF">
              <a:alpha val="51400"/>
            </a:srgbClr>
          </a:solidFill>
          <a:ln>
            <a:noFill/>
          </a:ln>
          <a:effectLst>
            <a:outerShdw blurRad="50800" dist="152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9;p2"/>
          <p:cNvSpPr/>
          <p:nvPr/>
        </p:nvSpPr>
        <p:spPr>
          <a:xfrm flipH="1">
            <a:off x="0" y="-9237"/>
            <a:ext cx="11018982" cy="5689602"/>
          </a:xfrm>
          <a:prstGeom prst="rect">
            <a:avLst/>
          </a:prstGeom>
          <a:solidFill>
            <a:srgbClr val="FFFFFF"/>
          </a:solidFill>
          <a:ln>
            <a:noFill/>
          </a:ln>
          <a:effectLst>
            <a:outerShdw blurRad="50800" dist="152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a:off x="544946" y="-9236"/>
            <a:ext cx="498762" cy="14501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6_Hall_Template_SlidesMania_2">
  <p:cSld name="5_Title Slide">
    <p:bg>
      <p:bgPr>
        <a:solidFill>
          <a:schemeClr val="accent2"/>
        </a:solidFill>
        <a:effectLst/>
      </p:bgPr>
    </p:bg>
    <p:spTree>
      <p:nvGrpSpPr>
        <p:cNvPr id="1" name="Shape 22"/>
        <p:cNvGrpSpPr/>
        <p:nvPr/>
      </p:nvGrpSpPr>
      <p:grpSpPr>
        <a:xfrm>
          <a:off x="0" y="0"/>
          <a:ext cx="0" cy="0"/>
          <a:chOff x="0" y="0"/>
          <a:chExt cx="0" cy="0"/>
        </a:xfrm>
      </p:grpSpPr>
      <p:sp>
        <p:nvSpPr>
          <p:cNvPr id="23" name="Google Shape;23;p4"/>
          <p:cNvSpPr/>
          <p:nvPr/>
        </p:nvSpPr>
        <p:spPr>
          <a:xfrm flipH="1">
            <a:off x="-192150" y="-176700"/>
            <a:ext cx="11839200" cy="6512700"/>
          </a:xfrm>
          <a:prstGeom prst="rect">
            <a:avLst/>
          </a:prstGeom>
          <a:solidFill>
            <a:srgbClr val="FFFFFF">
              <a:alpha val="51400"/>
            </a:srgbClr>
          </a:solidFill>
          <a:ln>
            <a:noFill/>
          </a:ln>
          <a:effectLst>
            <a:outerShdw blurRad="50800" dist="152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4"/>
          <p:cNvSpPr/>
          <p:nvPr/>
        </p:nvSpPr>
        <p:spPr>
          <a:xfrm flipH="1">
            <a:off x="0" y="-9237"/>
            <a:ext cx="11018982" cy="5689602"/>
          </a:xfrm>
          <a:prstGeom prst="rect">
            <a:avLst/>
          </a:prstGeom>
          <a:solidFill>
            <a:srgbClr val="FFFFFF"/>
          </a:solidFill>
          <a:ln>
            <a:noFill/>
          </a:ln>
          <a:effectLst>
            <a:outerShdw blurRad="50800" dist="152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4"/>
          <p:cNvSpPr/>
          <p:nvPr/>
        </p:nvSpPr>
        <p:spPr>
          <a:xfrm>
            <a:off x="544946" y="-9236"/>
            <a:ext cx="498762" cy="145010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6_Hall_Template_SlidesMania_3">
  <p:cSld name="6_Title Slide">
    <p:bg>
      <p:bgPr>
        <a:solidFill>
          <a:schemeClr val="accent3"/>
        </a:solidFill>
        <a:effectLst/>
      </p:bgPr>
    </p:bg>
    <p:spTree>
      <p:nvGrpSpPr>
        <p:cNvPr id="1" name="Shape 26"/>
        <p:cNvGrpSpPr/>
        <p:nvPr/>
      </p:nvGrpSpPr>
      <p:grpSpPr>
        <a:xfrm>
          <a:off x="0" y="0"/>
          <a:ext cx="0" cy="0"/>
          <a:chOff x="0" y="0"/>
          <a:chExt cx="0" cy="0"/>
        </a:xfrm>
      </p:grpSpPr>
      <p:sp>
        <p:nvSpPr>
          <p:cNvPr id="27" name="Google Shape;27;p5"/>
          <p:cNvSpPr/>
          <p:nvPr/>
        </p:nvSpPr>
        <p:spPr>
          <a:xfrm flipH="1">
            <a:off x="-192150" y="-176700"/>
            <a:ext cx="11839200" cy="6512700"/>
          </a:xfrm>
          <a:prstGeom prst="rect">
            <a:avLst/>
          </a:prstGeom>
          <a:solidFill>
            <a:srgbClr val="FFFFFF">
              <a:alpha val="51400"/>
            </a:srgbClr>
          </a:solidFill>
          <a:ln>
            <a:noFill/>
          </a:ln>
          <a:effectLst>
            <a:outerShdw blurRad="50800" dist="152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5"/>
          <p:cNvSpPr/>
          <p:nvPr/>
        </p:nvSpPr>
        <p:spPr>
          <a:xfrm flipH="1">
            <a:off x="0" y="-9237"/>
            <a:ext cx="11018982" cy="5689602"/>
          </a:xfrm>
          <a:prstGeom prst="rect">
            <a:avLst/>
          </a:prstGeom>
          <a:solidFill>
            <a:srgbClr val="FFFFFF"/>
          </a:solidFill>
          <a:ln>
            <a:noFill/>
          </a:ln>
          <a:effectLst>
            <a:outerShdw blurRad="50800" dist="152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5"/>
          <p:cNvSpPr/>
          <p:nvPr/>
        </p:nvSpPr>
        <p:spPr>
          <a:xfrm>
            <a:off x="544946" y="-9236"/>
            <a:ext cx="498762" cy="145010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36_Hall_Template_SlidesMania_4">
  <p:cSld name="7_Title Slide">
    <p:bg>
      <p:bgPr>
        <a:solidFill>
          <a:schemeClr val="accent4"/>
        </a:solidFill>
        <a:effectLst/>
      </p:bgPr>
    </p:bg>
    <p:spTree>
      <p:nvGrpSpPr>
        <p:cNvPr id="1" name="Shape 30"/>
        <p:cNvGrpSpPr/>
        <p:nvPr/>
      </p:nvGrpSpPr>
      <p:grpSpPr>
        <a:xfrm>
          <a:off x="0" y="0"/>
          <a:ext cx="0" cy="0"/>
          <a:chOff x="0" y="0"/>
          <a:chExt cx="0" cy="0"/>
        </a:xfrm>
      </p:grpSpPr>
      <p:sp>
        <p:nvSpPr>
          <p:cNvPr id="31" name="Google Shape;31;p6"/>
          <p:cNvSpPr/>
          <p:nvPr/>
        </p:nvSpPr>
        <p:spPr>
          <a:xfrm flipH="1">
            <a:off x="-192150" y="-176700"/>
            <a:ext cx="11839200" cy="6512700"/>
          </a:xfrm>
          <a:prstGeom prst="rect">
            <a:avLst/>
          </a:prstGeom>
          <a:solidFill>
            <a:srgbClr val="FFFFFF">
              <a:alpha val="51400"/>
            </a:srgbClr>
          </a:solidFill>
          <a:ln>
            <a:noFill/>
          </a:ln>
          <a:effectLst>
            <a:outerShdw blurRad="50800" dist="152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6"/>
          <p:cNvSpPr/>
          <p:nvPr/>
        </p:nvSpPr>
        <p:spPr>
          <a:xfrm flipH="1">
            <a:off x="0" y="-9237"/>
            <a:ext cx="11018982" cy="5689602"/>
          </a:xfrm>
          <a:prstGeom prst="rect">
            <a:avLst/>
          </a:prstGeom>
          <a:solidFill>
            <a:srgbClr val="FFFFFF"/>
          </a:solidFill>
          <a:ln>
            <a:noFill/>
          </a:ln>
          <a:effectLst>
            <a:outerShdw blurRad="50800" dist="152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6"/>
          <p:cNvSpPr/>
          <p:nvPr/>
        </p:nvSpPr>
        <p:spPr>
          <a:xfrm>
            <a:off x="544946" y="-9236"/>
            <a:ext cx="498762" cy="145010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36_Hall_Template_SlidesMania_6">
  <p:cSld name="9_Title Slide">
    <p:bg>
      <p:bgPr>
        <a:solidFill>
          <a:schemeClr val="accent6"/>
        </a:solidFill>
        <a:effectLst/>
      </p:bgPr>
    </p:bg>
    <p:spTree>
      <p:nvGrpSpPr>
        <p:cNvPr id="1" name="Shape 38"/>
        <p:cNvGrpSpPr/>
        <p:nvPr/>
      </p:nvGrpSpPr>
      <p:grpSpPr>
        <a:xfrm>
          <a:off x="0" y="0"/>
          <a:ext cx="0" cy="0"/>
          <a:chOff x="0" y="0"/>
          <a:chExt cx="0" cy="0"/>
        </a:xfrm>
      </p:grpSpPr>
      <p:sp>
        <p:nvSpPr>
          <p:cNvPr id="39" name="Google Shape;39;p8"/>
          <p:cNvSpPr/>
          <p:nvPr/>
        </p:nvSpPr>
        <p:spPr>
          <a:xfrm flipH="1">
            <a:off x="-192150" y="-176700"/>
            <a:ext cx="11839200" cy="6512700"/>
          </a:xfrm>
          <a:prstGeom prst="rect">
            <a:avLst/>
          </a:prstGeom>
          <a:solidFill>
            <a:srgbClr val="FFFFFF">
              <a:alpha val="51400"/>
            </a:srgbClr>
          </a:solidFill>
          <a:ln>
            <a:noFill/>
          </a:ln>
          <a:effectLst>
            <a:outerShdw blurRad="50800" dist="152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8"/>
          <p:cNvSpPr/>
          <p:nvPr/>
        </p:nvSpPr>
        <p:spPr>
          <a:xfrm flipH="1">
            <a:off x="0" y="-9237"/>
            <a:ext cx="11018982" cy="5689602"/>
          </a:xfrm>
          <a:prstGeom prst="rect">
            <a:avLst/>
          </a:prstGeom>
          <a:solidFill>
            <a:srgbClr val="FFFFFF"/>
          </a:solidFill>
          <a:ln>
            <a:noFill/>
          </a:ln>
          <a:effectLst>
            <a:outerShdw blurRad="50800" dist="152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8"/>
          <p:cNvSpPr/>
          <p:nvPr/>
        </p:nvSpPr>
        <p:spPr>
          <a:xfrm>
            <a:off x="544946" y="-9236"/>
            <a:ext cx="498762" cy="1450109"/>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flipH="1">
            <a:off x="11215350" y="588135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9"/>
          <p:cNvSpPr txBox="1"/>
          <p:nvPr/>
        </p:nvSpPr>
        <p:spPr>
          <a:xfrm>
            <a:off x="2121763" y="488272"/>
            <a:ext cx="7563775" cy="40215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uk-UA" sz="6600" b="1" dirty="0">
                <a:solidFill>
                  <a:schemeClr val="accent1">
                    <a:lumMod val="50000"/>
                  </a:schemeClr>
                </a:solidFill>
                <a:latin typeface="Special Elite"/>
                <a:ea typeface="Special Elite"/>
                <a:cs typeface="Special Elite"/>
                <a:sym typeface="Special Elite"/>
              </a:rPr>
              <a:t>Ролі вчителя НУШ: </a:t>
            </a:r>
            <a:r>
              <a:rPr lang="uk-UA" sz="6600" b="1" dirty="0" err="1">
                <a:solidFill>
                  <a:schemeClr val="accent1">
                    <a:lumMod val="50000"/>
                  </a:schemeClr>
                </a:solidFill>
                <a:latin typeface="Special Elite"/>
                <a:ea typeface="Special Elite"/>
                <a:cs typeface="Special Elite"/>
                <a:sym typeface="Special Elite"/>
              </a:rPr>
              <a:t>фасилітатор</a:t>
            </a:r>
            <a:r>
              <a:rPr lang="uk-UA" sz="6600" b="1" dirty="0">
                <a:solidFill>
                  <a:schemeClr val="accent1">
                    <a:lumMod val="50000"/>
                  </a:schemeClr>
                </a:solidFill>
                <a:latin typeface="Special Elite"/>
                <a:ea typeface="Special Elite"/>
                <a:cs typeface="Special Elite"/>
                <a:sym typeface="Special Elite"/>
              </a:rPr>
              <a:t>, </a:t>
            </a:r>
            <a:r>
              <a:rPr lang="uk-UA" sz="6600" b="1" dirty="0" err="1">
                <a:solidFill>
                  <a:schemeClr val="accent1">
                    <a:lumMod val="50000"/>
                  </a:schemeClr>
                </a:solidFill>
                <a:latin typeface="Special Elite"/>
                <a:ea typeface="Special Elite"/>
                <a:cs typeface="Special Elite"/>
                <a:sym typeface="Special Elite"/>
              </a:rPr>
              <a:t>коуч</a:t>
            </a:r>
            <a:endParaRPr lang="uk-UA" sz="6600" b="1" i="0" u="none" strike="noStrike" cap="none" dirty="0">
              <a:solidFill>
                <a:schemeClr val="accent1">
                  <a:lumMod val="50000"/>
                </a:schemeClr>
              </a:solidFill>
              <a:latin typeface="Special Elite"/>
              <a:ea typeface="Special Elite"/>
              <a:cs typeface="Special Elite"/>
              <a:sym typeface="Special Elite"/>
            </a:endParaRPr>
          </a:p>
        </p:txBody>
      </p:sp>
      <p:sp>
        <p:nvSpPr>
          <p:cNvPr id="47" name="Google Shape;47;p9"/>
          <p:cNvSpPr/>
          <p:nvPr/>
        </p:nvSpPr>
        <p:spPr>
          <a:xfrm>
            <a:off x="2621902" y="4625077"/>
            <a:ext cx="8397551" cy="5971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p:nvPr/>
        </p:nvSpPr>
        <p:spPr>
          <a:xfrm>
            <a:off x="1285010" y="276654"/>
            <a:ext cx="7036843" cy="584775"/>
          </a:xfrm>
          <a:prstGeom prst="rect">
            <a:avLst/>
          </a:prstGeom>
          <a:noFill/>
          <a:ln>
            <a:noFill/>
          </a:ln>
        </p:spPr>
        <p:txBody>
          <a:bodyPr spcFirstLastPara="1" wrap="square" lIns="91425" tIns="45700" rIns="91425" bIns="45700" anchor="t" anchorCtr="0">
            <a:noAutofit/>
          </a:bodyPr>
          <a:lstStyle/>
          <a:p>
            <a:pPr lvl="0"/>
            <a:r>
              <a:rPr lang="uk-UA" sz="3600" b="1" dirty="0">
                <a:solidFill>
                  <a:schemeClr val="accent6">
                    <a:lumMod val="60000"/>
                    <a:lumOff val="40000"/>
                  </a:schemeClr>
                </a:solidFill>
                <a:latin typeface="Special Elite"/>
                <a:ea typeface="Special Elite"/>
                <a:cs typeface="Special Elite"/>
                <a:sym typeface="Special Elite"/>
              </a:rPr>
              <a:t>Що таке </a:t>
            </a:r>
            <a:r>
              <a:rPr lang="uk-UA" sz="3600" b="1" dirty="0" err="1">
                <a:solidFill>
                  <a:schemeClr val="accent6">
                    <a:lumMod val="60000"/>
                    <a:lumOff val="40000"/>
                  </a:schemeClr>
                </a:solidFill>
                <a:latin typeface="Special Elite"/>
                <a:ea typeface="Special Elite"/>
                <a:cs typeface="Special Elite"/>
                <a:sym typeface="Special Elite"/>
              </a:rPr>
              <a:t>коуч</a:t>
            </a:r>
            <a:r>
              <a:rPr lang="uk-UA" sz="3600" b="1" dirty="0">
                <a:solidFill>
                  <a:schemeClr val="accent6">
                    <a:lumMod val="60000"/>
                    <a:lumOff val="40000"/>
                  </a:schemeClr>
                </a:solidFill>
                <a:latin typeface="Special Elite"/>
                <a:ea typeface="Special Elite"/>
                <a:cs typeface="Special Elite"/>
                <a:sym typeface="Special Elite"/>
              </a:rPr>
              <a:t> і коли він застосовується?</a:t>
            </a:r>
          </a:p>
        </p:txBody>
      </p:sp>
      <p:sp>
        <p:nvSpPr>
          <p:cNvPr id="95" name="Google Shape;95;p14"/>
          <p:cNvSpPr/>
          <p:nvPr/>
        </p:nvSpPr>
        <p:spPr>
          <a:xfrm>
            <a:off x="79899" y="1740023"/>
            <a:ext cx="6835805" cy="2018188"/>
          </a:xfrm>
          <a:prstGeom prst="rect">
            <a:avLst/>
          </a:prstGeom>
          <a:noFill/>
          <a:ln>
            <a:noFill/>
          </a:ln>
        </p:spPr>
        <p:txBody>
          <a:bodyPr spcFirstLastPara="1" wrap="square" lIns="91425" tIns="45700" rIns="91425" bIns="45700" anchor="t" anchorCtr="0">
            <a:noAutofit/>
          </a:bodyPr>
          <a:lstStyle/>
          <a:p>
            <a:pPr lvl="0" algn="just">
              <a:lnSpc>
                <a:spcPct val="107000"/>
              </a:lnSpc>
            </a:pPr>
            <a:r>
              <a:rPr lang="uk-UA" sz="2000" dirty="0">
                <a:solidFill>
                  <a:schemeClr val="dk1"/>
                </a:solidFill>
                <a:latin typeface="Merriweather"/>
                <a:ea typeface="Merriweather"/>
                <a:cs typeface="Merriweather"/>
                <a:sym typeface="Merriweather"/>
              </a:rPr>
              <a:t>      Це розвиваючий діалог з </a:t>
            </a:r>
            <a:r>
              <a:rPr lang="uk-UA" sz="2000" dirty="0" err="1">
                <a:solidFill>
                  <a:schemeClr val="dk1"/>
                </a:solidFill>
                <a:latin typeface="Merriweather"/>
                <a:ea typeface="Merriweather"/>
                <a:cs typeface="Merriweather"/>
                <a:sym typeface="Merriweather"/>
              </a:rPr>
              <a:t>коучем</a:t>
            </a:r>
            <a:r>
              <a:rPr lang="uk-UA" sz="2000" dirty="0">
                <a:solidFill>
                  <a:schemeClr val="dk1"/>
                </a:solidFill>
                <a:latin typeface="Merriweather"/>
                <a:ea typeface="Merriweather"/>
                <a:cs typeface="Merriweather"/>
                <a:sym typeface="Merriweather"/>
              </a:rPr>
              <a:t>, який допомагає усвідомити ваші цінності та цілі, можливості та перспективи, вирішити конкретне завдання або переосмислити завдання цілого життєвого етапу. </a:t>
            </a:r>
            <a:r>
              <a:rPr lang="uk-UA" sz="2000" dirty="0" err="1">
                <a:solidFill>
                  <a:schemeClr val="dk1"/>
                </a:solidFill>
                <a:latin typeface="Merriweather"/>
                <a:ea typeface="Merriweather"/>
                <a:cs typeface="Merriweather"/>
                <a:sym typeface="Merriweather"/>
              </a:rPr>
              <a:t>Коучинг</a:t>
            </a:r>
            <a:r>
              <a:rPr lang="uk-UA" sz="2000" dirty="0">
                <a:solidFill>
                  <a:schemeClr val="dk1"/>
                </a:solidFill>
                <a:latin typeface="Merriweather"/>
                <a:ea typeface="Merriweather"/>
                <a:cs typeface="Merriweather"/>
                <a:sym typeface="Merriweather"/>
              </a:rPr>
              <a:t> дозволяє усвідомити, що каже вам життя і чого ви від нього хочете. Ця усвідомленість призводить людей до різних результатів, залежно від запиту і тієї точки, де знаходиться клієнт.</a:t>
            </a:r>
          </a:p>
          <a:p>
            <a:pPr lvl="0" algn="just">
              <a:lnSpc>
                <a:spcPct val="107000"/>
              </a:lnSpc>
            </a:pPr>
            <a:r>
              <a:rPr lang="uk-UA" sz="2000" dirty="0">
                <a:solidFill>
                  <a:schemeClr val="dk1"/>
                </a:solidFill>
                <a:latin typeface="Merriweather"/>
                <a:ea typeface="Merriweather"/>
                <a:cs typeface="Merriweather"/>
                <a:sym typeface="Merriweather"/>
              </a:rPr>
              <a:t>      </a:t>
            </a:r>
            <a:r>
              <a:rPr lang="uk-UA" sz="2000" dirty="0" err="1">
                <a:solidFill>
                  <a:schemeClr val="dk1"/>
                </a:solidFill>
                <a:latin typeface="Merriweather"/>
                <a:ea typeface="Merriweather"/>
                <a:cs typeface="Merriweather"/>
                <a:sym typeface="Merriweather"/>
              </a:rPr>
              <a:t>Коуч</a:t>
            </a:r>
            <a:r>
              <a:rPr lang="uk-UA" sz="2000" dirty="0">
                <a:solidFill>
                  <a:schemeClr val="dk1"/>
                </a:solidFill>
                <a:latin typeface="Merriweather"/>
                <a:ea typeface="Merriweather"/>
                <a:cs typeface="Merriweather"/>
                <a:sym typeface="Merriweather"/>
              </a:rPr>
              <a:t> відповідно до сократівського підходу лише </a:t>
            </a:r>
            <a:r>
              <a:rPr lang="uk-UA" sz="2000" dirty="0" err="1">
                <a:solidFill>
                  <a:schemeClr val="dk1"/>
                </a:solidFill>
                <a:latin typeface="Merriweather"/>
                <a:ea typeface="Merriweather"/>
                <a:cs typeface="Merriweather"/>
                <a:sym typeface="Merriweather"/>
              </a:rPr>
              <a:t>каталізує</a:t>
            </a:r>
            <a:r>
              <a:rPr lang="uk-UA" sz="2000" dirty="0">
                <a:solidFill>
                  <a:schemeClr val="dk1"/>
                </a:solidFill>
                <a:latin typeface="Merriweather"/>
                <a:ea typeface="Merriweather"/>
                <a:cs typeface="Merriweather"/>
                <a:sym typeface="Merriweather"/>
              </a:rPr>
              <a:t> процес пошуку відповідей, задаючи питання, але самі відповіді – завжди відповідальність клієнта.</a:t>
            </a:r>
          </a:p>
        </p:txBody>
      </p:sp>
      <p:pic>
        <p:nvPicPr>
          <p:cNvPr id="2" name="Рисунок 1">
            <a:extLst>
              <a:ext uri="{FF2B5EF4-FFF2-40B4-BE49-F238E27FC236}">
                <a16:creationId xmlns:a16="http://schemas.microsoft.com/office/drawing/2014/main" id="{00A4E2A2-045F-4653-995B-D05FA43F858B}"/>
              </a:ext>
            </a:extLst>
          </p:cNvPr>
          <p:cNvPicPr>
            <a:picLocks noChangeAspect="1"/>
          </p:cNvPicPr>
          <p:nvPr/>
        </p:nvPicPr>
        <p:blipFill>
          <a:blip r:embed="rId3"/>
          <a:stretch>
            <a:fillRect/>
          </a:stretch>
        </p:blipFill>
        <p:spPr>
          <a:xfrm>
            <a:off x="7053187" y="1754534"/>
            <a:ext cx="3922700" cy="21782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p:nvPr/>
        </p:nvSpPr>
        <p:spPr>
          <a:xfrm>
            <a:off x="1285010" y="276654"/>
            <a:ext cx="7036843" cy="584775"/>
          </a:xfrm>
          <a:prstGeom prst="rect">
            <a:avLst/>
          </a:prstGeom>
          <a:noFill/>
          <a:ln>
            <a:noFill/>
          </a:ln>
        </p:spPr>
        <p:txBody>
          <a:bodyPr spcFirstLastPara="1" wrap="square" lIns="91425" tIns="45700" rIns="91425" bIns="45700" anchor="t" anchorCtr="0">
            <a:noAutofit/>
          </a:bodyPr>
          <a:lstStyle/>
          <a:p>
            <a:pPr lvl="0"/>
            <a:r>
              <a:rPr lang="uk-UA" sz="3600" b="1" dirty="0">
                <a:solidFill>
                  <a:schemeClr val="accent6">
                    <a:lumMod val="60000"/>
                    <a:lumOff val="40000"/>
                  </a:schemeClr>
                </a:solidFill>
                <a:latin typeface="Special Elite"/>
                <a:ea typeface="Special Elite"/>
                <a:cs typeface="Special Elite"/>
                <a:sym typeface="Special Elite"/>
              </a:rPr>
              <a:t>Що таке </a:t>
            </a:r>
            <a:r>
              <a:rPr lang="uk-UA" sz="3600" b="1" dirty="0" err="1">
                <a:solidFill>
                  <a:schemeClr val="accent6">
                    <a:lumMod val="60000"/>
                    <a:lumOff val="40000"/>
                  </a:schemeClr>
                </a:solidFill>
                <a:latin typeface="Special Elite"/>
                <a:ea typeface="Special Elite"/>
                <a:cs typeface="Special Elite"/>
                <a:sym typeface="Special Elite"/>
              </a:rPr>
              <a:t>коуч</a:t>
            </a:r>
            <a:r>
              <a:rPr lang="uk-UA" sz="3600" b="1" dirty="0">
                <a:solidFill>
                  <a:schemeClr val="accent6">
                    <a:lumMod val="60000"/>
                    <a:lumOff val="40000"/>
                  </a:schemeClr>
                </a:solidFill>
                <a:latin typeface="Special Elite"/>
                <a:ea typeface="Special Elite"/>
                <a:cs typeface="Special Elite"/>
                <a:sym typeface="Special Elite"/>
              </a:rPr>
              <a:t> і коли він застосовується?</a:t>
            </a:r>
          </a:p>
        </p:txBody>
      </p:sp>
      <p:sp>
        <p:nvSpPr>
          <p:cNvPr id="95" name="Google Shape;95;p14"/>
          <p:cNvSpPr/>
          <p:nvPr/>
        </p:nvSpPr>
        <p:spPr>
          <a:xfrm>
            <a:off x="79899" y="1740023"/>
            <a:ext cx="6835805" cy="2018188"/>
          </a:xfrm>
          <a:prstGeom prst="rect">
            <a:avLst/>
          </a:prstGeom>
          <a:noFill/>
          <a:ln>
            <a:noFill/>
          </a:ln>
        </p:spPr>
        <p:txBody>
          <a:bodyPr spcFirstLastPara="1" wrap="square" lIns="91425" tIns="45700" rIns="91425" bIns="45700" anchor="t" anchorCtr="0">
            <a:noAutofit/>
          </a:bodyPr>
          <a:lstStyle/>
          <a:p>
            <a:pPr lvl="0" algn="just">
              <a:lnSpc>
                <a:spcPct val="107000"/>
              </a:lnSpc>
            </a:pPr>
            <a:r>
              <a:rPr lang="uk-UA" sz="2000" dirty="0">
                <a:solidFill>
                  <a:schemeClr val="dk1"/>
                </a:solidFill>
                <a:latin typeface="Merriweather"/>
                <a:ea typeface="Merriweather"/>
                <a:cs typeface="Merriweather"/>
                <a:sym typeface="Merriweather"/>
              </a:rPr>
              <a:t>    </a:t>
            </a:r>
            <a:r>
              <a:rPr lang="uk-UA" sz="2000" dirty="0" err="1">
                <a:solidFill>
                  <a:schemeClr val="dk1"/>
                </a:solidFill>
                <a:latin typeface="Merriweather"/>
                <a:ea typeface="Merriweather"/>
                <a:cs typeface="Merriweather"/>
                <a:sym typeface="Merriweather"/>
              </a:rPr>
              <a:t>Коуч</a:t>
            </a:r>
            <a:r>
              <a:rPr lang="uk-UA" sz="2000" dirty="0">
                <a:solidFill>
                  <a:schemeClr val="dk1"/>
                </a:solidFill>
                <a:latin typeface="Merriweather"/>
                <a:ea typeface="Merriweather"/>
                <a:cs typeface="Merriweather"/>
                <a:sym typeface="Merriweather"/>
              </a:rPr>
              <a:t> застосуємо більше з метою розвитку, а не навчання.</a:t>
            </a:r>
          </a:p>
          <a:p>
            <a:pPr lvl="0" algn="just">
              <a:lnSpc>
                <a:spcPct val="107000"/>
              </a:lnSpc>
            </a:pPr>
            <a:r>
              <a:rPr lang="uk-UA" sz="2000" dirty="0">
                <a:solidFill>
                  <a:schemeClr val="dk1"/>
                </a:solidFill>
                <a:latin typeface="Merriweather"/>
                <a:ea typeface="Merriweather"/>
                <a:cs typeface="Merriweather"/>
                <a:sym typeface="Merriweather"/>
              </a:rPr>
              <a:t>     </a:t>
            </a:r>
            <a:r>
              <a:rPr lang="uk-UA" sz="2000" dirty="0" err="1">
                <a:solidFill>
                  <a:schemeClr val="dk1"/>
                </a:solidFill>
                <a:latin typeface="Merriweather"/>
                <a:ea typeface="Merriweather"/>
                <a:cs typeface="Merriweather"/>
                <a:sym typeface="Merriweather"/>
              </a:rPr>
              <a:t>Коуч</a:t>
            </a:r>
            <a:r>
              <a:rPr lang="uk-UA" sz="2000" dirty="0">
                <a:solidFill>
                  <a:schemeClr val="dk1"/>
                </a:solidFill>
                <a:latin typeface="Merriweather"/>
                <a:ea typeface="Merriweather"/>
                <a:cs typeface="Merriweather"/>
                <a:sym typeface="Merriweather"/>
              </a:rPr>
              <a:t> прискорює процес просування клієнта до мети, допомагаючи йому зосередитись на бажаному результаті та відкриваючи ширший вибір альтернатив.</a:t>
            </a:r>
          </a:p>
          <a:p>
            <a:pPr lvl="0" algn="just">
              <a:lnSpc>
                <a:spcPct val="107000"/>
              </a:lnSpc>
            </a:pPr>
            <a:r>
              <a:rPr lang="uk-UA" sz="2000" dirty="0">
                <a:solidFill>
                  <a:schemeClr val="dk1"/>
                </a:solidFill>
                <a:latin typeface="Merriweather"/>
                <a:ea typeface="Merriweather"/>
                <a:cs typeface="Merriweather"/>
                <a:sym typeface="Merriweather"/>
              </a:rPr>
              <a:t>      У </a:t>
            </a:r>
            <a:r>
              <a:rPr lang="uk-UA" sz="2000" dirty="0" err="1">
                <a:solidFill>
                  <a:schemeClr val="dk1"/>
                </a:solidFill>
                <a:latin typeface="Merriweather"/>
                <a:ea typeface="Merriweather"/>
                <a:cs typeface="Merriweather"/>
                <a:sym typeface="Merriweather"/>
              </a:rPr>
              <a:t>коучингу</a:t>
            </a:r>
            <a:r>
              <a:rPr lang="uk-UA" sz="2000" dirty="0">
                <a:solidFill>
                  <a:schemeClr val="dk1"/>
                </a:solidFill>
                <a:latin typeface="Merriweather"/>
                <a:ea typeface="Merriweather"/>
                <a:cs typeface="Merriweather"/>
                <a:sym typeface="Merriweather"/>
              </a:rPr>
              <a:t> широко застосовується техніка «Колесо життєвого балансу», яка дозволяє подивитися на життя з висоти пташиного польоту, визначити ті сфери життя, де назріли зміни, ті галузі, які потребують опрацювання.</a:t>
            </a:r>
          </a:p>
        </p:txBody>
      </p:sp>
      <p:pic>
        <p:nvPicPr>
          <p:cNvPr id="2" name="Рисунок 1">
            <a:extLst>
              <a:ext uri="{FF2B5EF4-FFF2-40B4-BE49-F238E27FC236}">
                <a16:creationId xmlns:a16="http://schemas.microsoft.com/office/drawing/2014/main" id="{00A4E2A2-045F-4653-995B-D05FA43F858B}"/>
              </a:ext>
            </a:extLst>
          </p:cNvPr>
          <p:cNvPicPr>
            <a:picLocks noChangeAspect="1"/>
          </p:cNvPicPr>
          <p:nvPr/>
        </p:nvPicPr>
        <p:blipFill>
          <a:blip r:embed="rId3"/>
          <a:stretch>
            <a:fillRect/>
          </a:stretch>
        </p:blipFill>
        <p:spPr>
          <a:xfrm>
            <a:off x="7053187" y="1754534"/>
            <a:ext cx="3922700" cy="2178274"/>
          </a:xfrm>
          <a:prstGeom prst="rect">
            <a:avLst/>
          </a:prstGeom>
        </p:spPr>
      </p:pic>
    </p:spTree>
    <p:extLst>
      <p:ext uri="{BB962C8B-B14F-4D97-AF65-F5344CB8AC3E}">
        <p14:creationId xmlns:p14="http://schemas.microsoft.com/office/powerpoint/2010/main" val="982137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p:nvPr/>
        </p:nvSpPr>
        <p:spPr>
          <a:xfrm>
            <a:off x="1285010" y="276654"/>
            <a:ext cx="7036843" cy="584775"/>
          </a:xfrm>
          <a:prstGeom prst="rect">
            <a:avLst/>
          </a:prstGeom>
          <a:noFill/>
          <a:ln>
            <a:noFill/>
          </a:ln>
        </p:spPr>
        <p:txBody>
          <a:bodyPr spcFirstLastPara="1" wrap="square" lIns="91425" tIns="45700" rIns="91425" bIns="45700" anchor="t" anchorCtr="0">
            <a:noAutofit/>
          </a:bodyPr>
          <a:lstStyle/>
          <a:p>
            <a:pPr lvl="0"/>
            <a:r>
              <a:rPr lang="uk-UA" sz="3600" b="1" dirty="0">
                <a:solidFill>
                  <a:schemeClr val="accent6">
                    <a:lumMod val="60000"/>
                    <a:lumOff val="40000"/>
                  </a:schemeClr>
                </a:solidFill>
                <a:latin typeface="Special Elite"/>
                <a:ea typeface="Special Elite"/>
                <a:cs typeface="Special Elite"/>
                <a:sym typeface="Special Elite"/>
              </a:rPr>
              <a:t>Що таке </a:t>
            </a:r>
            <a:r>
              <a:rPr lang="uk-UA" sz="3600" b="1" dirty="0" err="1">
                <a:solidFill>
                  <a:schemeClr val="accent6">
                    <a:lumMod val="60000"/>
                    <a:lumOff val="40000"/>
                  </a:schemeClr>
                </a:solidFill>
                <a:latin typeface="Special Elite"/>
                <a:ea typeface="Special Elite"/>
                <a:cs typeface="Special Elite"/>
                <a:sym typeface="Special Elite"/>
              </a:rPr>
              <a:t>коуч</a:t>
            </a:r>
            <a:r>
              <a:rPr lang="uk-UA" sz="3600" b="1" dirty="0">
                <a:solidFill>
                  <a:schemeClr val="accent6">
                    <a:lumMod val="60000"/>
                    <a:lumOff val="40000"/>
                  </a:schemeClr>
                </a:solidFill>
                <a:latin typeface="Special Elite"/>
                <a:ea typeface="Special Elite"/>
                <a:cs typeface="Special Elite"/>
                <a:sym typeface="Special Elite"/>
              </a:rPr>
              <a:t> і коли він застосовується?</a:t>
            </a:r>
          </a:p>
        </p:txBody>
      </p:sp>
      <p:sp>
        <p:nvSpPr>
          <p:cNvPr id="95" name="Google Shape;95;p14"/>
          <p:cNvSpPr/>
          <p:nvPr/>
        </p:nvSpPr>
        <p:spPr>
          <a:xfrm>
            <a:off x="79899" y="1740023"/>
            <a:ext cx="6835805" cy="2018188"/>
          </a:xfrm>
          <a:prstGeom prst="rect">
            <a:avLst/>
          </a:prstGeom>
          <a:noFill/>
          <a:ln>
            <a:noFill/>
          </a:ln>
        </p:spPr>
        <p:txBody>
          <a:bodyPr spcFirstLastPara="1" wrap="square" lIns="91425" tIns="45700" rIns="91425" bIns="45700" anchor="t" anchorCtr="0">
            <a:noAutofit/>
          </a:bodyPr>
          <a:lstStyle/>
          <a:p>
            <a:pPr lvl="0" algn="just">
              <a:lnSpc>
                <a:spcPct val="107000"/>
              </a:lnSpc>
            </a:pPr>
            <a:r>
              <a:rPr lang="uk-UA" sz="2000" dirty="0">
                <a:solidFill>
                  <a:schemeClr val="dk1"/>
                </a:solidFill>
                <a:latin typeface="Merriweather"/>
                <a:ea typeface="Merriweather"/>
                <a:cs typeface="Merriweather"/>
                <a:sym typeface="Merriweather"/>
              </a:rPr>
              <a:t>    </a:t>
            </a:r>
          </a:p>
        </p:txBody>
      </p:sp>
      <p:pic>
        <p:nvPicPr>
          <p:cNvPr id="2" name="Рисунок 1">
            <a:extLst>
              <a:ext uri="{FF2B5EF4-FFF2-40B4-BE49-F238E27FC236}">
                <a16:creationId xmlns:a16="http://schemas.microsoft.com/office/drawing/2014/main" id="{00A4E2A2-045F-4653-995B-D05FA43F858B}"/>
              </a:ext>
            </a:extLst>
          </p:cNvPr>
          <p:cNvPicPr>
            <a:picLocks noChangeAspect="1"/>
          </p:cNvPicPr>
          <p:nvPr/>
        </p:nvPicPr>
        <p:blipFill>
          <a:blip r:embed="rId3"/>
          <a:stretch>
            <a:fillRect/>
          </a:stretch>
        </p:blipFill>
        <p:spPr>
          <a:xfrm>
            <a:off x="7053187" y="1754534"/>
            <a:ext cx="3922700" cy="2178274"/>
          </a:xfrm>
          <a:prstGeom prst="rect">
            <a:avLst/>
          </a:prstGeom>
        </p:spPr>
      </p:pic>
      <p:sp>
        <p:nvSpPr>
          <p:cNvPr id="3" name="Прямоугольник 2">
            <a:extLst>
              <a:ext uri="{FF2B5EF4-FFF2-40B4-BE49-F238E27FC236}">
                <a16:creationId xmlns:a16="http://schemas.microsoft.com/office/drawing/2014/main" id="{CC550BDA-446F-4FFE-BEF3-9DE3A7C6C01C}"/>
              </a:ext>
            </a:extLst>
          </p:cNvPr>
          <p:cNvSpPr/>
          <p:nvPr/>
        </p:nvSpPr>
        <p:spPr>
          <a:xfrm>
            <a:off x="248575" y="1625732"/>
            <a:ext cx="6587230" cy="4093428"/>
          </a:xfrm>
          <a:prstGeom prst="rect">
            <a:avLst/>
          </a:prstGeom>
        </p:spPr>
        <p:txBody>
          <a:bodyPr wrap="square">
            <a:spAutoFit/>
          </a:bodyPr>
          <a:lstStyle/>
          <a:p>
            <a:pPr algn="just"/>
            <a:r>
              <a:rPr lang="uk-UA" sz="2000" dirty="0"/>
              <a:t>   Задавати напрямок: створювати перспективу майбутнє, зокрема, на віддалене майбутнє, розробляти стратегії змін, необхідні досягнення цих довгострокових цілей.</a:t>
            </a:r>
          </a:p>
          <a:p>
            <a:pPr algn="just"/>
            <a:r>
              <a:rPr lang="uk-UA" sz="2000" dirty="0"/>
              <a:t>   Організовувати команду: вміти доносити словом і ділом вимоги до всіх, чия співпраця може знадобитися, створювати команду, яка матиме такі самі, як у Вас, уявлення про перспективи та дотримуватися тих самих стратегій.</a:t>
            </a:r>
          </a:p>
          <a:p>
            <a:pPr algn="just"/>
            <a:r>
              <a:rPr lang="uk-UA" sz="2000" dirty="0"/>
              <a:t>   Контролювати виконання завдань та вирішувати проблеми: докладно відстежувати результати, виявляти відхилення від наміченого плану, організовувати людей на вирішення проблем.</a:t>
            </a:r>
          </a:p>
        </p:txBody>
      </p:sp>
    </p:spTree>
    <p:extLst>
      <p:ext uri="{BB962C8B-B14F-4D97-AF65-F5344CB8AC3E}">
        <p14:creationId xmlns:p14="http://schemas.microsoft.com/office/powerpoint/2010/main" val="1608373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p:nvPr/>
        </p:nvSpPr>
        <p:spPr>
          <a:xfrm>
            <a:off x="1285010" y="276654"/>
            <a:ext cx="7036843" cy="584775"/>
          </a:xfrm>
          <a:prstGeom prst="rect">
            <a:avLst/>
          </a:prstGeom>
          <a:noFill/>
          <a:ln>
            <a:noFill/>
          </a:ln>
        </p:spPr>
        <p:txBody>
          <a:bodyPr spcFirstLastPara="1" wrap="square" lIns="91425" tIns="45700" rIns="91425" bIns="45700" anchor="t" anchorCtr="0">
            <a:noAutofit/>
          </a:bodyPr>
          <a:lstStyle/>
          <a:p>
            <a:pPr lvl="0"/>
            <a:r>
              <a:rPr lang="uk-UA" sz="3600" b="1" dirty="0">
                <a:solidFill>
                  <a:schemeClr val="accent6">
                    <a:lumMod val="60000"/>
                    <a:lumOff val="40000"/>
                  </a:schemeClr>
                </a:solidFill>
                <a:latin typeface="Special Elite"/>
                <a:ea typeface="Special Elite"/>
                <a:cs typeface="Special Elite"/>
                <a:sym typeface="Special Elite"/>
              </a:rPr>
              <a:t>Що таке </a:t>
            </a:r>
            <a:r>
              <a:rPr lang="uk-UA" sz="3600" b="1" dirty="0" err="1">
                <a:solidFill>
                  <a:schemeClr val="accent6">
                    <a:lumMod val="60000"/>
                    <a:lumOff val="40000"/>
                  </a:schemeClr>
                </a:solidFill>
                <a:latin typeface="Special Elite"/>
                <a:ea typeface="Special Elite"/>
                <a:cs typeface="Special Elite"/>
                <a:sym typeface="Special Elite"/>
              </a:rPr>
              <a:t>коуч</a:t>
            </a:r>
            <a:r>
              <a:rPr lang="uk-UA" sz="3600" b="1" dirty="0">
                <a:solidFill>
                  <a:schemeClr val="accent6">
                    <a:lumMod val="60000"/>
                    <a:lumOff val="40000"/>
                  </a:schemeClr>
                </a:solidFill>
                <a:latin typeface="Special Elite"/>
                <a:ea typeface="Special Elite"/>
                <a:cs typeface="Special Elite"/>
                <a:sym typeface="Special Elite"/>
              </a:rPr>
              <a:t> і коли він застосовується?</a:t>
            </a:r>
          </a:p>
        </p:txBody>
      </p:sp>
      <p:sp>
        <p:nvSpPr>
          <p:cNvPr id="95" name="Google Shape;95;p14"/>
          <p:cNvSpPr/>
          <p:nvPr/>
        </p:nvSpPr>
        <p:spPr>
          <a:xfrm>
            <a:off x="79899" y="1740023"/>
            <a:ext cx="6835805" cy="2018188"/>
          </a:xfrm>
          <a:prstGeom prst="rect">
            <a:avLst/>
          </a:prstGeom>
          <a:noFill/>
          <a:ln>
            <a:noFill/>
          </a:ln>
        </p:spPr>
        <p:txBody>
          <a:bodyPr spcFirstLastPara="1" wrap="square" lIns="91425" tIns="45700" rIns="91425" bIns="45700" anchor="t" anchorCtr="0">
            <a:noAutofit/>
          </a:bodyPr>
          <a:lstStyle/>
          <a:p>
            <a:pPr lvl="0" algn="just">
              <a:lnSpc>
                <a:spcPct val="107000"/>
              </a:lnSpc>
            </a:pPr>
            <a:r>
              <a:rPr lang="uk-UA" sz="2000" dirty="0">
                <a:solidFill>
                  <a:schemeClr val="dk1"/>
                </a:solidFill>
                <a:latin typeface="Merriweather"/>
                <a:ea typeface="Merriweather"/>
                <a:cs typeface="Merriweather"/>
                <a:sym typeface="Merriweather"/>
              </a:rPr>
              <a:t>    </a:t>
            </a:r>
          </a:p>
        </p:txBody>
      </p:sp>
      <p:pic>
        <p:nvPicPr>
          <p:cNvPr id="2" name="Рисунок 1">
            <a:extLst>
              <a:ext uri="{FF2B5EF4-FFF2-40B4-BE49-F238E27FC236}">
                <a16:creationId xmlns:a16="http://schemas.microsoft.com/office/drawing/2014/main" id="{00A4E2A2-045F-4653-995B-D05FA43F858B}"/>
              </a:ext>
            </a:extLst>
          </p:cNvPr>
          <p:cNvPicPr>
            <a:picLocks noChangeAspect="1"/>
          </p:cNvPicPr>
          <p:nvPr/>
        </p:nvPicPr>
        <p:blipFill>
          <a:blip r:embed="rId3"/>
          <a:stretch>
            <a:fillRect/>
          </a:stretch>
        </p:blipFill>
        <p:spPr>
          <a:xfrm>
            <a:off x="7053187" y="1754534"/>
            <a:ext cx="3922700" cy="2178274"/>
          </a:xfrm>
          <a:prstGeom prst="rect">
            <a:avLst/>
          </a:prstGeom>
        </p:spPr>
      </p:pic>
      <p:sp>
        <p:nvSpPr>
          <p:cNvPr id="3" name="Прямоугольник 2">
            <a:extLst>
              <a:ext uri="{FF2B5EF4-FFF2-40B4-BE49-F238E27FC236}">
                <a16:creationId xmlns:a16="http://schemas.microsoft.com/office/drawing/2014/main" id="{CC550BDA-446F-4FFE-BEF3-9DE3A7C6C01C}"/>
              </a:ext>
            </a:extLst>
          </p:cNvPr>
          <p:cNvSpPr/>
          <p:nvPr/>
        </p:nvSpPr>
        <p:spPr>
          <a:xfrm>
            <a:off x="248575" y="1625732"/>
            <a:ext cx="6587230" cy="3170099"/>
          </a:xfrm>
          <a:prstGeom prst="rect">
            <a:avLst/>
          </a:prstGeom>
        </p:spPr>
        <p:txBody>
          <a:bodyPr wrap="square">
            <a:spAutoFit/>
          </a:bodyPr>
          <a:lstStyle/>
          <a:p>
            <a:pPr algn="just"/>
            <a:r>
              <a:rPr lang="ru-RU" sz="2000" dirty="0"/>
              <a:t>   </a:t>
            </a:r>
            <a:r>
              <a:rPr lang="uk-UA" sz="2000" dirty="0">
                <a:latin typeface="Times New Roman" panose="02020603050405020304" pitchFamily="18" charset="0"/>
                <a:cs typeface="Times New Roman" panose="02020603050405020304" pitchFamily="18" charset="0"/>
              </a:rPr>
              <a:t>Надихати людей і підвищувати їхню мотивацію: надавати людям сили для подолання перепон, а також нестачі ресурсів для здійснення змін, у тому числі шляхом задоволення основних людських потреб, яким часто не приділяється належної уваги.</a:t>
            </a:r>
          </a:p>
          <a:p>
            <a:pPr algn="just"/>
            <a:r>
              <a:rPr lang="uk-UA" sz="2000" dirty="0">
                <a:latin typeface="Times New Roman" panose="02020603050405020304" pitchFamily="18" charset="0"/>
                <a:cs typeface="Times New Roman" panose="02020603050405020304" pitchFamily="18" charset="0"/>
              </a:rPr>
              <a:t>    Встановлювати стабільність та порядок: створювати умови для стабільного досягнення найважливіших запланованих результатів.</a:t>
            </a:r>
          </a:p>
          <a:p>
            <a:pPr algn="just"/>
            <a:r>
              <a:rPr lang="uk-UA" sz="2000" dirty="0">
                <a:latin typeface="Times New Roman" panose="02020603050405020304" pitchFamily="18" charset="0"/>
                <a:cs typeface="Times New Roman" panose="02020603050405020304" pitchFamily="18" charset="0"/>
              </a:rPr>
              <a:t>   Створювати позитивне ставлення до змін: створювати умови постійного впровадження позитивних змін у життя.</a:t>
            </a:r>
          </a:p>
        </p:txBody>
      </p:sp>
    </p:spTree>
    <p:extLst>
      <p:ext uri="{BB962C8B-B14F-4D97-AF65-F5344CB8AC3E}">
        <p14:creationId xmlns:p14="http://schemas.microsoft.com/office/powerpoint/2010/main" val="301839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p:nvPr/>
        </p:nvSpPr>
        <p:spPr>
          <a:xfrm>
            <a:off x="1285010" y="276654"/>
            <a:ext cx="7036843" cy="584775"/>
          </a:xfrm>
          <a:prstGeom prst="rect">
            <a:avLst/>
          </a:prstGeom>
          <a:noFill/>
          <a:ln>
            <a:noFill/>
          </a:ln>
        </p:spPr>
        <p:txBody>
          <a:bodyPr spcFirstLastPara="1" wrap="square" lIns="91425" tIns="45700" rIns="91425" bIns="45700" anchor="t" anchorCtr="0">
            <a:noAutofit/>
          </a:bodyPr>
          <a:lstStyle/>
          <a:p>
            <a:pPr lvl="0"/>
            <a:r>
              <a:rPr lang="uk-UA" sz="3600" b="1" dirty="0">
                <a:solidFill>
                  <a:schemeClr val="accent6">
                    <a:lumMod val="60000"/>
                    <a:lumOff val="40000"/>
                  </a:schemeClr>
                </a:solidFill>
                <a:latin typeface="Special Elite"/>
                <a:ea typeface="Special Elite"/>
                <a:cs typeface="Special Elite"/>
                <a:sym typeface="Special Elite"/>
              </a:rPr>
              <a:t>Що таке </a:t>
            </a:r>
            <a:r>
              <a:rPr lang="uk-UA" sz="3600" b="1" dirty="0" err="1">
                <a:solidFill>
                  <a:schemeClr val="accent6">
                    <a:lumMod val="60000"/>
                    <a:lumOff val="40000"/>
                  </a:schemeClr>
                </a:solidFill>
                <a:latin typeface="Special Elite"/>
                <a:ea typeface="Special Elite"/>
                <a:cs typeface="Special Elite"/>
                <a:sym typeface="Special Elite"/>
              </a:rPr>
              <a:t>коуч</a:t>
            </a:r>
            <a:r>
              <a:rPr lang="uk-UA" sz="3600" b="1" dirty="0">
                <a:solidFill>
                  <a:schemeClr val="accent6">
                    <a:lumMod val="60000"/>
                    <a:lumOff val="40000"/>
                  </a:schemeClr>
                </a:solidFill>
                <a:latin typeface="Special Elite"/>
                <a:ea typeface="Special Elite"/>
                <a:cs typeface="Special Elite"/>
                <a:sym typeface="Special Elite"/>
              </a:rPr>
              <a:t> і коли він застосовується?</a:t>
            </a:r>
          </a:p>
        </p:txBody>
      </p:sp>
      <p:sp>
        <p:nvSpPr>
          <p:cNvPr id="95" name="Google Shape;95;p14"/>
          <p:cNvSpPr/>
          <p:nvPr/>
        </p:nvSpPr>
        <p:spPr>
          <a:xfrm>
            <a:off x="79899" y="1740023"/>
            <a:ext cx="6835805" cy="2018188"/>
          </a:xfrm>
          <a:prstGeom prst="rect">
            <a:avLst/>
          </a:prstGeom>
          <a:noFill/>
          <a:ln>
            <a:noFill/>
          </a:ln>
        </p:spPr>
        <p:txBody>
          <a:bodyPr spcFirstLastPara="1" wrap="square" lIns="91425" tIns="45700" rIns="91425" bIns="45700" anchor="t" anchorCtr="0">
            <a:noAutofit/>
          </a:bodyPr>
          <a:lstStyle/>
          <a:p>
            <a:pPr lvl="0" algn="just">
              <a:lnSpc>
                <a:spcPct val="107000"/>
              </a:lnSpc>
            </a:pPr>
            <a:r>
              <a:rPr lang="uk-UA" sz="2000" dirty="0">
                <a:solidFill>
                  <a:schemeClr val="dk1"/>
                </a:solidFill>
                <a:latin typeface="Merriweather"/>
                <a:ea typeface="Merriweather"/>
                <a:cs typeface="Merriweather"/>
                <a:sym typeface="Merriweather"/>
              </a:rPr>
              <a:t>    </a:t>
            </a:r>
          </a:p>
        </p:txBody>
      </p:sp>
      <p:pic>
        <p:nvPicPr>
          <p:cNvPr id="2" name="Рисунок 1">
            <a:extLst>
              <a:ext uri="{FF2B5EF4-FFF2-40B4-BE49-F238E27FC236}">
                <a16:creationId xmlns:a16="http://schemas.microsoft.com/office/drawing/2014/main" id="{00A4E2A2-045F-4653-995B-D05FA43F858B}"/>
              </a:ext>
            </a:extLst>
          </p:cNvPr>
          <p:cNvPicPr>
            <a:picLocks noChangeAspect="1"/>
          </p:cNvPicPr>
          <p:nvPr/>
        </p:nvPicPr>
        <p:blipFill>
          <a:blip r:embed="rId3"/>
          <a:stretch>
            <a:fillRect/>
          </a:stretch>
        </p:blipFill>
        <p:spPr>
          <a:xfrm>
            <a:off x="7053187" y="1754534"/>
            <a:ext cx="3922700" cy="2178274"/>
          </a:xfrm>
          <a:prstGeom prst="rect">
            <a:avLst/>
          </a:prstGeom>
        </p:spPr>
      </p:pic>
      <p:sp>
        <p:nvSpPr>
          <p:cNvPr id="3" name="Прямоугольник 2">
            <a:extLst>
              <a:ext uri="{FF2B5EF4-FFF2-40B4-BE49-F238E27FC236}">
                <a16:creationId xmlns:a16="http://schemas.microsoft.com/office/drawing/2014/main" id="{CC550BDA-446F-4FFE-BEF3-9DE3A7C6C01C}"/>
              </a:ext>
            </a:extLst>
          </p:cNvPr>
          <p:cNvSpPr/>
          <p:nvPr/>
        </p:nvSpPr>
        <p:spPr>
          <a:xfrm>
            <a:off x="248575" y="1625732"/>
            <a:ext cx="6587230" cy="3108543"/>
          </a:xfrm>
          <a:prstGeom prst="rect">
            <a:avLst/>
          </a:prstGeom>
        </p:spPr>
        <p:txBody>
          <a:bodyPr wrap="square">
            <a:spAutoFit/>
          </a:bodyPr>
          <a:lstStyle/>
          <a:p>
            <a:pPr algn="just"/>
            <a:r>
              <a:rPr lang="ru-RU" sz="2800" dirty="0"/>
              <a:t>   </a:t>
            </a:r>
            <a:r>
              <a:rPr lang="uk-UA" sz="2800" dirty="0">
                <a:latin typeface="Times New Roman" panose="02020603050405020304" pitchFamily="18" charset="0"/>
                <a:cs typeface="Times New Roman" panose="02020603050405020304" pitchFamily="18" charset="0"/>
              </a:rPr>
              <a:t>Вміння управляти часом: навички самоорганізації, вміння дотримуватися балансу робота-життя, приділяти належну увагу стратегічно важливим питанням, у тому числі плануванню, відносинам, здоров'ю та особистісному розвитку.</a:t>
            </a:r>
          </a:p>
        </p:txBody>
      </p:sp>
    </p:spTree>
    <p:extLst>
      <p:ext uri="{BB962C8B-B14F-4D97-AF65-F5344CB8AC3E}">
        <p14:creationId xmlns:p14="http://schemas.microsoft.com/office/powerpoint/2010/main" val="1492382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p:nvPr/>
        </p:nvSpPr>
        <p:spPr>
          <a:xfrm>
            <a:off x="1977086" y="503282"/>
            <a:ext cx="8374277" cy="1754326"/>
          </a:xfrm>
          <a:prstGeom prst="rect">
            <a:avLst/>
          </a:prstGeom>
          <a:noFill/>
          <a:ln>
            <a:noFill/>
          </a:ln>
        </p:spPr>
        <p:txBody>
          <a:bodyPr spcFirstLastPara="1" wrap="square" lIns="91425" tIns="45700" rIns="91425" bIns="45700" anchor="t" anchorCtr="0">
            <a:noAutofit/>
          </a:bodyPr>
          <a:lstStyle/>
          <a:p>
            <a:pPr lvl="0" algn="just"/>
            <a:r>
              <a:rPr lang="uk-UA" sz="3200" b="1" dirty="0">
                <a:solidFill>
                  <a:schemeClr val="accent3"/>
                </a:solidFill>
                <a:latin typeface="Special Elite"/>
                <a:ea typeface="Special Elite"/>
                <a:cs typeface="Special Elite"/>
                <a:sym typeface="Special Elite"/>
              </a:rPr>
              <a:t>    Сміливо змінюйте формулювання на ті, які найбільше підходять вам, додайте навички, компетенції, які ви вважаєте необхідними. Коли ви провели оцінку, то визначте ті області, які найбільше потребують покращення. Вирішіть, які дії ви можете зробити, щоб розвинути необхідні компетенції найближчим часом.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0"/>
          <p:cNvSpPr/>
          <p:nvPr/>
        </p:nvSpPr>
        <p:spPr>
          <a:xfrm>
            <a:off x="994299" y="82583"/>
            <a:ext cx="9871969" cy="2645853"/>
          </a:xfrm>
          <a:prstGeom prst="rect">
            <a:avLst/>
          </a:prstGeom>
          <a:noFill/>
          <a:ln>
            <a:noFill/>
          </a:ln>
        </p:spPr>
        <p:txBody>
          <a:bodyPr spcFirstLastPara="1" wrap="square" lIns="91425" tIns="45700" rIns="91425" bIns="45700" anchor="t" anchorCtr="0">
            <a:noAutofit/>
          </a:bodyPr>
          <a:lstStyle/>
          <a:p>
            <a:pPr lvl="0" algn="just">
              <a:lnSpc>
                <a:spcPct val="107000"/>
              </a:lnSpc>
            </a:pPr>
            <a:r>
              <a:rPr lang="ru-RU" sz="2400" dirty="0">
                <a:solidFill>
                  <a:schemeClr val="dk1"/>
                </a:solidFill>
                <a:latin typeface="Merriweather"/>
                <a:ea typeface="Merriweather"/>
                <a:cs typeface="Merriweather"/>
                <a:sym typeface="Merriweather"/>
              </a:rPr>
              <a:t> </a:t>
            </a:r>
            <a:r>
              <a:rPr lang="uk-UA" sz="2400" dirty="0">
                <a:solidFill>
                  <a:schemeClr val="dk1"/>
                </a:solidFill>
                <a:latin typeface="Merriweather"/>
                <a:ea typeface="Merriweather"/>
                <a:cs typeface="Merriweather"/>
                <a:sym typeface="Merriweather"/>
              </a:rPr>
              <a:t>В основі діяльності </a:t>
            </a:r>
            <a:r>
              <a:rPr lang="uk-UA" sz="2400" dirty="0" err="1">
                <a:solidFill>
                  <a:schemeClr val="dk1"/>
                </a:solidFill>
                <a:latin typeface="Merriweather"/>
                <a:ea typeface="Merriweather"/>
                <a:cs typeface="Merriweather"/>
                <a:sym typeface="Merriweather"/>
              </a:rPr>
              <a:t>фасилітатора</a:t>
            </a:r>
            <a:r>
              <a:rPr lang="uk-UA" sz="2400" dirty="0">
                <a:solidFill>
                  <a:schemeClr val="dk1"/>
                </a:solidFill>
                <a:latin typeface="Merriweather"/>
                <a:ea typeface="Merriweather"/>
                <a:cs typeface="Merriweather"/>
                <a:sym typeface="Merriweather"/>
              </a:rPr>
              <a:t> лежить особистісний підхід, що дозволяє виявляти ресурсні можливості учнів, демонструвати довіру, здійснювати пошук внутрішньої мотивації, активізувати мислення тощо. До його особистісних характеристик відносять – пунктуальність, точність, емпатію, відкритість, виразність мовлення, темп мовлення, ініціативність тощо.</a:t>
            </a:r>
            <a:endParaRPr lang="uk-UA" dirty="0"/>
          </a:p>
        </p:txBody>
      </p:sp>
      <p:pic>
        <p:nvPicPr>
          <p:cNvPr id="2" name="Рисунок 1">
            <a:extLst>
              <a:ext uri="{FF2B5EF4-FFF2-40B4-BE49-F238E27FC236}">
                <a16:creationId xmlns:a16="http://schemas.microsoft.com/office/drawing/2014/main" id="{2CBA87BB-9B45-4708-8EF0-15041C84854C}"/>
              </a:ext>
            </a:extLst>
          </p:cNvPr>
          <p:cNvPicPr>
            <a:picLocks noChangeAspect="1"/>
          </p:cNvPicPr>
          <p:nvPr/>
        </p:nvPicPr>
        <p:blipFill>
          <a:blip r:embed="rId3"/>
          <a:stretch>
            <a:fillRect/>
          </a:stretch>
        </p:blipFill>
        <p:spPr>
          <a:xfrm>
            <a:off x="2950601" y="3142351"/>
            <a:ext cx="5163883" cy="22108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0"/>
          <p:cNvSpPr/>
          <p:nvPr/>
        </p:nvSpPr>
        <p:spPr>
          <a:xfrm>
            <a:off x="994299" y="82583"/>
            <a:ext cx="9871969" cy="2926947"/>
          </a:xfrm>
          <a:prstGeom prst="rect">
            <a:avLst/>
          </a:prstGeom>
          <a:noFill/>
          <a:ln>
            <a:noFill/>
          </a:ln>
        </p:spPr>
        <p:txBody>
          <a:bodyPr spcFirstLastPara="1" wrap="square" lIns="91425" tIns="45700" rIns="91425" bIns="45700" anchor="t" anchorCtr="0">
            <a:noAutofit/>
          </a:bodyPr>
          <a:lstStyle/>
          <a:p>
            <a:pPr lvl="0" algn="just">
              <a:lnSpc>
                <a:spcPct val="107000"/>
              </a:lnSpc>
            </a:pPr>
            <a:r>
              <a:rPr lang="ru-RU" sz="2400" dirty="0">
                <a:solidFill>
                  <a:schemeClr val="dk1"/>
                </a:solidFill>
                <a:latin typeface="Merriweather"/>
                <a:ea typeface="Merriweather"/>
                <a:cs typeface="Merriweather"/>
                <a:sym typeface="Merriweather"/>
              </a:rPr>
              <a:t> </a:t>
            </a:r>
            <a:r>
              <a:rPr lang="uk-UA" sz="2400" dirty="0">
                <a:solidFill>
                  <a:schemeClr val="dk1"/>
                </a:solidFill>
                <a:latin typeface="Merriweather"/>
                <a:ea typeface="Merriweather"/>
                <a:cs typeface="Merriweather"/>
                <a:sym typeface="Merriweather"/>
              </a:rPr>
              <a:t> </a:t>
            </a:r>
            <a:r>
              <a:rPr lang="uk-UA" sz="2800" dirty="0">
                <a:solidFill>
                  <a:schemeClr val="dk1"/>
                </a:solidFill>
                <a:latin typeface="Merriweather"/>
                <a:ea typeface="Merriweather"/>
                <a:cs typeface="Merriweather"/>
                <a:sym typeface="Merriweather"/>
              </a:rPr>
              <a:t>Роль </a:t>
            </a:r>
            <a:r>
              <a:rPr lang="uk-UA" sz="2800" dirty="0" err="1">
                <a:solidFill>
                  <a:schemeClr val="dk1"/>
                </a:solidFill>
                <a:latin typeface="Merriweather"/>
                <a:ea typeface="Merriweather"/>
                <a:cs typeface="Merriweather"/>
                <a:sym typeface="Merriweather"/>
              </a:rPr>
              <a:t>фасилітатора</a:t>
            </a:r>
            <a:r>
              <a:rPr lang="uk-UA" sz="2800" dirty="0">
                <a:solidFill>
                  <a:schemeClr val="dk1"/>
                </a:solidFill>
                <a:latin typeface="Merriweather"/>
                <a:ea typeface="Merriweather"/>
                <a:cs typeface="Merriweather"/>
                <a:sym typeface="Merriweather"/>
              </a:rPr>
              <a:t> – допомогти кожному думати найкращим чином. Його функції: залучати до повноцінної участі, сприяти взаєморозумінню, стимулювати прийняття взаємоприйнятних рішень, культивувати почуття загальної відповідальності. </a:t>
            </a:r>
            <a:endParaRPr lang="uk-UA" sz="2800" dirty="0"/>
          </a:p>
        </p:txBody>
      </p:sp>
      <p:pic>
        <p:nvPicPr>
          <p:cNvPr id="2" name="Рисунок 1">
            <a:extLst>
              <a:ext uri="{FF2B5EF4-FFF2-40B4-BE49-F238E27FC236}">
                <a16:creationId xmlns:a16="http://schemas.microsoft.com/office/drawing/2014/main" id="{2CBA87BB-9B45-4708-8EF0-15041C84854C}"/>
              </a:ext>
            </a:extLst>
          </p:cNvPr>
          <p:cNvPicPr>
            <a:picLocks noChangeAspect="1"/>
          </p:cNvPicPr>
          <p:nvPr/>
        </p:nvPicPr>
        <p:blipFill>
          <a:blip r:embed="rId3"/>
          <a:stretch>
            <a:fillRect/>
          </a:stretch>
        </p:blipFill>
        <p:spPr>
          <a:xfrm>
            <a:off x="2950601" y="3142351"/>
            <a:ext cx="5163883" cy="2210884"/>
          </a:xfrm>
          <a:prstGeom prst="rect">
            <a:avLst/>
          </a:prstGeom>
        </p:spPr>
      </p:pic>
    </p:spTree>
    <p:extLst>
      <p:ext uri="{BB962C8B-B14F-4D97-AF65-F5344CB8AC3E}">
        <p14:creationId xmlns:p14="http://schemas.microsoft.com/office/powerpoint/2010/main" val="315806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p:nvPr/>
        </p:nvSpPr>
        <p:spPr>
          <a:xfrm>
            <a:off x="1471129" y="273479"/>
            <a:ext cx="3726426" cy="584775"/>
          </a:xfrm>
          <a:prstGeom prst="rect">
            <a:avLst/>
          </a:prstGeom>
          <a:noFill/>
          <a:ln>
            <a:noFill/>
          </a:ln>
        </p:spPr>
        <p:txBody>
          <a:bodyPr spcFirstLastPara="1" wrap="square" lIns="91425" tIns="45700" rIns="91425" bIns="45700" anchor="t" anchorCtr="0">
            <a:noAutofit/>
          </a:bodyPr>
          <a:lstStyle/>
          <a:p>
            <a:pPr lvl="0"/>
            <a:r>
              <a:rPr lang="uk-UA" sz="4400" b="1" dirty="0">
                <a:solidFill>
                  <a:schemeClr val="accent3">
                    <a:lumMod val="75000"/>
                  </a:schemeClr>
                </a:solidFill>
                <a:latin typeface="Special Elite"/>
                <a:ea typeface="Special Elite"/>
                <a:cs typeface="Special Elite"/>
                <a:sym typeface="Special Elite"/>
              </a:rPr>
              <a:t>Як це працює.</a:t>
            </a:r>
          </a:p>
        </p:txBody>
      </p:sp>
      <p:sp>
        <p:nvSpPr>
          <p:cNvPr id="59" name="Google Shape;59;p11"/>
          <p:cNvSpPr/>
          <p:nvPr/>
        </p:nvSpPr>
        <p:spPr>
          <a:xfrm>
            <a:off x="4607511" y="273479"/>
            <a:ext cx="5967886" cy="4378106"/>
          </a:xfrm>
          <a:prstGeom prst="rect">
            <a:avLst/>
          </a:prstGeom>
          <a:noFill/>
          <a:ln>
            <a:noFill/>
          </a:ln>
        </p:spPr>
        <p:txBody>
          <a:bodyPr spcFirstLastPara="1" wrap="square" lIns="91425" tIns="45700" rIns="91425" bIns="45700" anchor="t" anchorCtr="0">
            <a:noAutofit/>
          </a:bodyPr>
          <a:lstStyle/>
          <a:p>
            <a:pPr lvl="0" algn="just">
              <a:lnSpc>
                <a:spcPct val="107000"/>
              </a:lnSpc>
            </a:pPr>
            <a:r>
              <a:rPr lang="ru-RU" sz="2400" dirty="0">
                <a:solidFill>
                  <a:schemeClr val="dk1"/>
                </a:solidFill>
                <a:latin typeface="Merriweather"/>
                <a:ea typeface="Merriweather"/>
                <a:cs typeface="Merriweather"/>
                <a:sym typeface="Merriweather"/>
              </a:rPr>
              <a:t>        </a:t>
            </a:r>
            <a:r>
              <a:rPr lang="uk-UA" sz="2800" dirty="0">
                <a:solidFill>
                  <a:schemeClr val="dk1"/>
                </a:solidFill>
                <a:latin typeface="Merriweather"/>
                <a:ea typeface="Merriweather"/>
                <a:cs typeface="Merriweather"/>
                <a:sym typeface="Merriweather"/>
              </a:rPr>
              <a:t>На </a:t>
            </a:r>
            <a:r>
              <a:rPr lang="uk-UA" sz="2800" dirty="0" err="1">
                <a:solidFill>
                  <a:schemeClr val="dk1"/>
                </a:solidFill>
                <a:latin typeface="Merriweather"/>
                <a:ea typeface="Merriweather"/>
                <a:cs typeface="Merriweather"/>
                <a:sym typeface="Merriweather"/>
              </a:rPr>
              <a:t>уроці</a:t>
            </a:r>
            <a:r>
              <a:rPr lang="uk-UA" sz="2800" dirty="0">
                <a:solidFill>
                  <a:schemeClr val="dk1"/>
                </a:solidFill>
                <a:latin typeface="Merriweather"/>
                <a:ea typeface="Merriweather"/>
                <a:cs typeface="Merriweather"/>
                <a:sym typeface="Merriweather"/>
              </a:rPr>
              <a:t> вчитель-</a:t>
            </a:r>
            <a:r>
              <a:rPr lang="uk-UA" sz="2800" dirty="0" err="1">
                <a:solidFill>
                  <a:schemeClr val="dk1"/>
                </a:solidFill>
                <a:latin typeface="Merriweather"/>
                <a:ea typeface="Merriweather"/>
                <a:cs typeface="Merriweather"/>
                <a:sym typeface="Merriweather"/>
              </a:rPr>
              <a:t>фасилітатор</a:t>
            </a:r>
            <a:r>
              <a:rPr lang="uk-UA" sz="2800" dirty="0">
                <a:solidFill>
                  <a:schemeClr val="dk1"/>
                </a:solidFill>
                <a:latin typeface="Merriweather"/>
                <a:ea typeface="Merriweather"/>
                <a:cs typeface="Merriweather"/>
                <a:sym typeface="Merriweather"/>
              </a:rPr>
              <a:t> проводить групу через всі необхідні процеси: прийняття правил, планування, пошук рішення, зворотний зв’язок. Підсумком стане кінцевий результат у вигляді досягнутої домовленості, мети, до якої потрібно прагнути далі.</a:t>
            </a:r>
          </a:p>
        </p:txBody>
      </p:sp>
      <p:sp>
        <p:nvSpPr>
          <p:cNvPr id="60" name="Google Shape;60;p11"/>
          <p:cNvSpPr/>
          <p:nvPr/>
        </p:nvSpPr>
        <p:spPr>
          <a:xfrm>
            <a:off x="2456792" y="2898853"/>
            <a:ext cx="1316565" cy="1331266"/>
          </a:xfrm>
          <a:custGeom>
            <a:avLst/>
            <a:gdLst/>
            <a:ahLst/>
            <a:cxnLst/>
            <a:rect l="l" t="t" r="r" b="b"/>
            <a:pathLst>
              <a:path w="9047" h="9047" extrusionOk="0">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11"/>
          <p:cNvGrpSpPr/>
          <p:nvPr/>
        </p:nvGrpSpPr>
        <p:grpSpPr>
          <a:xfrm>
            <a:off x="1573676" y="2085446"/>
            <a:ext cx="1261993" cy="1544045"/>
            <a:chOff x="3086700" y="1180050"/>
            <a:chExt cx="216800" cy="262325"/>
          </a:xfrm>
        </p:grpSpPr>
        <p:sp>
          <p:nvSpPr>
            <p:cNvPr id="62" name="Google Shape;62;p11"/>
            <p:cNvSpPr/>
            <p:nvPr/>
          </p:nvSpPr>
          <p:spPr>
            <a:xfrm>
              <a:off x="3161625" y="1180050"/>
              <a:ext cx="141875" cy="141425"/>
            </a:xfrm>
            <a:custGeom>
              <a:avLst/>
              <a:gdLst/>
              <a:ahLst/>
              <a:cxnLst/>
              <a:rect l="l" t="t" r="r" b="b"/>
              <a:pathLst>
                <a:path w="5675" h="5657" extrusionOk="0">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a:off x="3086700" y="1301400"/>
              <a:ext cx="141425" cy="140975"/>
            </a:xfrm>
            <a:custGeom>
              <a:avLst/>
              <a:gdLst/>
              <a:ahLst/>
              <a:cxnLst/>
              <a:rect l="l" t="t" r="r" b="b"/>
              <a:pathLst>
                <a:path w="5657" h="5639" extrusionOk="0">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11"/>
          <p:cNvGrpSpPr/>
          <p:nvPr/>
        </p:nvGrpSpPr>
        <p:grpSpPr>
          <a:xfrm>
            <a:off x="1573676" y="2085446"/>
            <a:ext cx="1261993" cy="1544045"/>
            <a:chOff x="3086700" y="1180050"/>
            <a:chExt cx="216800" cy="262325"/>
          </a:xfrm>
        </p:grpSpPr>
        <p:sp>
          <p:nvSpPr>
            <p:cNvPr id="65" name="Google Shape;65;p11"/>
            <p:cNvSpPr/>
            <p:nvPr/>
          </p:nvSpPr>
          <p:spPr>
            <a:xfrm>
              <a:off x="3161625" y="1180050"/>
              <a:ext cx="141875" cy="141425"/>
            </a:xfrm>
            <a:custGeom>
              <a:avLst/>
              <a:gdLst/>
              <a:ahLst/>
              <a:cxnLst/>
              <a:rect l="l" t="t" r="r" b="b"/>
              <a:pathLst>
                <a:path w="5675" h="5657" extrusionOk="0">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1"/>
            <p:cNvSpPr/>
            <p:nvPr/>
          </p:nvSpPr>
          <p:spPr>
            <a:xfrm>
              <a:off x="3086700" y="1301400"/>
              <a:ext cx="141425" cy="140975"/>
            </a:xfrm>
            <a:custGeom>
              <a:avLst/>
              <a:gdLst/>
              <a:ahLst/>
              <a:cxnLst/>
              <a:rect l="l" t="t" r="r" b="b"/>
              <a:pathLst>
                <a:path w="5657" h="5639" extrusionOk="0">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p:nvPr/>
        </p:nvSpPr>
        <p:spPr>
          <a:xfrm>
            <a:off x="1855435" y="1725777"/>
            <a:ext cx="3197442" cy="1339550"/>
          </a:xfrm>
          <a:prstGeom prst="rect">
            <a:avLst/>
          </a:prstGeom>
          <a:noFill/>
          <a:ln>
            <a:noFill/>
          </a:ln>
        </p:spPr>
        <p:txBody>
          <a:bodyPr spcFirstLastPara="1" wrap="square" lIns="91425" tIns="45700" rIns="91425" bIns="45700" anchor="t" anchorCtr="0">
            <a:noAutofit/>
          </a:bodyPr>
          <a:lstStyle/>
          <a:p>
            <a:pPr lvl="0" algn="ctr"/>
            <a:r>
              <a:rPr lang="uk-UA" sz="3200" b="1" dirty="0">
                <a:solidFill>
                  <a:schemeClr val="accent3">
                    <a:lumMod val="60000"/>
                    <a:lumOff val="40000"/>
                  </a:schemeClr>
                </a:solidFill>
                <a:latin typeface="Special Elite"/>
                <a:ea typeface="Special Elite"/>
                <a:cs typeface="Special Elite"/>
                <a:sym typeface="Special Elite"/>
              </a:rPr>
              <a:t>Навички </a:t>
            </a:r>
            <a:r>
              <a:rPr lang="uk-UA" sz="3200" b="1" dirty="0" err="1">
                <a:solidFill>
                  <a:schemeClr val="accent3">
                    <a:lumMod val="60000"/>
                    <a:lumOff val="40000"/>
                  </a:schemeClr>
                </a:solidFill>
                <a:latin typeface="Special Elite"/>
                <a:ea typeface="Special Elite"/>
                <a:cs typeface="Special Elite"/>
                <a:sym typeface="Special Elite"/>
              </a:rPr>
              <a:t>фасилітатора</a:t>
            </a:r>
            <a:endParaRPr lang="uk-UA" sz="3200" b="1" dirty="0">
              <a:solidFill>
                <a:schemeClr val="accent3">
                  <a:lumMod val="60000"/>
                  <a:lumOff val="40000"/>
                </a:schemeClr>
              </a:solidFill>
              <a:latin typeface="Special Elite"/>
              <a:ea typeface="Special Elite"/>
              <a:cs typeface="Special Elite"/>
              <a:sym typeface="Special Elite"/>
            </a:endParaRPr>
          </a:p>
        </p:txBody>
      </p:sp>
      <p:sp>
        <p:nvSpPr>
          <p:cNvPr id="72" name="Google Shape;72;p12"/>
          <p:cNvSpPr/>
          <p:nvPr/>
        </p:nvSpPr>
        <p:spPr>
          <a:xfrm rot="5683586">
            <a:off x="35520" y="305873"/>
            <a:ext cx="5408826" cy="5150698"/>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 name="Прямоугольник 3">
            <a:extLst>
              <a:ext uri="{FF2B5EF4-FFF2-40B4-BE49-F238E27FC236}">
                <a16:creationId xmlns:a16="http://schemas.microsoft.com/office/drawing/2014/main" id="{A3A65BD9-1510-4CD7-890D-6A3739EE081A}"/>
              </a:ext>
            </a:extLst>
          </p:cNvPr>
          <p:cNvSpPr/>
          <p:nvPr/>
        </p:nvSpPr>
        <p:spPr>
          <a:xfrm>
            <a:off x="5529364" y="221943"/>
            <a:ext cx="5150473" cy="5505652"/>
          </a:xfrm>
          <a:prstGeom prst="rect">
            <a:avLst/>
          </a:prstGeom>
        </p:spPr>
        <p:txBody>
          <a:bodyPr wrap="square">
            <a:spAutoFit/>
          </a:bodyPr>
          <a:lstStyle/>
          <a:p>
            <a:r>
              <a:rPr lang="ru-RU" dirty="0"/>
              <a:t>-	</a:t>
            </a:r>
            <a:r>
              <a:rPr lang="uk-UA" sz="2000" i="1" u="sng" dirty="0"/>
              <a:t>Повага до різних стилів спілкування </a:t>
            </a:r>
            <a:r>
              <a:rPr lang="uk-UA" sz="2000" dirty="0"/>
              <a:t>- які наші межі терпимості до стилів.</a:t>
            </a:r>
          </a:p>
          <a:p>
            <a:r>
              <a:rPr lang="uk-UA" sz="2000" dirty="0"/>
              <a:t>-	</a:t>
            </a:r>
            <a:r>
              <a:rPr lang="uk-UA" sz="2000" i="1" u="sng" dirty="0"/>
              <a:t>Перефразування /повторення своїми словами </a:t>
            </a:r>
            <a:r>
              <a:rPr lang="uk-UA" sz="2000" dirty="0"/>
              <a:t>– даємо зрозуміти, що почули, підтверджуємо право на думку.</a:t>
            </a:r>
          </a:p>
          <a:p>
            <a:r>
              <a:rPr lang="uk-UA" sz="2000" dirty="0"/>
              <a:t>- </a:t>
            </a:r>
            <a:r>
              <a:rPr lang="uk-UA" sz="2000" i="1" u="sng" dirty="0"/>
              <a:t>Розпитування /уточнення </a:t>
            </a:r>
            <a:r>
              <a:rPr lang="uk-UA" sz="2000" dirty="0"/>
              <a:t>- прояснення суті, допомога учаснику у висловленні ідеї. </a:t>
            </a:r>
          </a:p>
          <a:p>
            <a:r>
              <a:rPr lang="uk-UA" sz="2000" dirty="0"/>
              <a:t>- </a:t>
            </a:r>
            <a:r>
              <a:rPr lang="uk-UA" sz="2000" i="1" u="sng" dirty="0"/>
              <a:t>Віддзеркалення /говоримо просто тими ж словами, що сказала людина </a:t>
            </a:r>
            <a:r>
              <a:rPr lang="uk-UA" sz="2000" dirty="0"/>
              <a:t>- це покращує роботу, допомагає побудувати довіру. Прискорює темп повільних дискусій.</a:t>
            </a:r>
          </a:p>
          <a:p>
            <a:r>
              <a:rPr lang="uk-UA" sz="2000" dirty="0"/>
              <a:t>- </a:t>
            </a:r>
            <a:r>
              <a:rPr lang="uk-UA" sz="2000" i="1" u="sng" dirty="0"/>
              <a:t>Збір ідей /виписали, обрали, пішли далі. </a:t>
            </a:r>
            <a:r>
              <a:rPr lang="uk-UA" sz="2000" dirty="0"/>
              <a:t>На певному етапі: давайте висловимо ідеї – і записуємо їх списком.</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p:nvPr/>
        </p:nvSpPr>
        <p:spPr>
          <a:xfrm>
            <a:off x="1855435" y="1725777"/>
            <a:ext cx="3197442" cy="1339550"/>
          </a:xfrm>
          <a:prstGeom prst="rect">
            <a:avLst/>
          </a:prstGeom>
          <a:noFill/>
          <a:ln>
            <a:noFill/>
          </a:ln>
        </p:spPr>
        <p:txBody>
          <a:bodyPr spcFirstLastPara="1" wrap="square" lIns="91425" tIns="45700" rIns="91425" bIns="45700" anchor="t" anchorCtr="0">
            <a:noAutofit/>
          </a:bodyPr>
          <a:lstStyle/>
          <a:p>
            <a:pPr lvl="0" algn="ctr"/>
            <a:r>
              <a:rPr lang="uk-UA" sz="3200" b="1" dirty="0">
                <a:solidFill>
                  <a:schemeClr val="accent3">
                    <a:lumMod val="60000"/>
                    <a:lumOff val="40000"/>
                  </a:schemeClr>
                </a:solidFill>
                <a:latin typeface="Special Elite"/>
                <a:ea typeface="Special Elite"/>
                <a:cs typeface="Special Elite"/>
                <a:sym typeface="Special Elite"/>
              </a:rPr>
              <a:t>Навички </a:t>
            </a:r>
            <a:r>
              <a:rPr lang="uk-UA" sz="3200" b="1" dirty="0" err="1">
                <a:solidFill>
                  <a:schemeClr val="accent3">
                    <a:lumMod val="60000"/>
                    <a:lumOff val="40000"/>
                  </a:schemeClr>
                </a:solidFill>
                <a:latin typeface="Special Elite"/>
                <a:ea typeface="Special Elite"/>
                <a:cs typeface="Special Elite"/>
                <a:sym typeface="Special Elite"/>
              </a:rPr>
              <a:t>фасилітатора</a:t>
            </a:r>
            <a:endParaRPr lang="uk-UA" sz="3200" b="1" dirty="0">
              <a:solidFill>
                <a:schemeClr val="accent3">
                  <a:lumMod val="60000"/>
                  <a:lumOff val="40000"/>
                </a:schemeClr>
              </a:solidFill>
              <a:latin typeface="Special Elite"/>
              <a:ea typeface="Special Elite"/>
              <a:cs typeface="Special Elite"/>
              <a:sym typeface="Special Elite"/>
            </a:endParaRPr>
          </a:p>
        </p:txBody>
      </p:sp>
      <p:sp>
        <p:nvSpPr>
          <p:cNvPr id="72" name="Google Shape;72;p12"/>
          <p:cNvSpPr/>
          <p:nvPr/>
        </p:nvSpPr>
        <p:spPr>
          <a:xfrm rot="5683586">
            <a:off x="35520" y="305873"/>
            <a:ext cx="5408826" cy="5150698"/>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 name="Прямоугольник 3">
            <a:extLst>
              <a:ext uri="{FF2B5EF4-FFF2-40B4-BE49-F238E27FC236}">
                <a16:creationId xmlns:a16="http://schemas.microsoft.com/office/drawing/2014/main" id="{A3A65BD9-1510-4CD7-890D-6A3739EE081A}"/>
              </a:ext>
            </a:extLst>
          </p:cNvPr>
          <p:cNvSpPr/>
          <p:nvPr/>
        </p:nvSpPr>
        <p:spPr>
          <a:xfrm>
            <a:off x="5529364" y="221943"/>
            <a:ext cx="5390170" cy="5324535"/>
          </a:xfrm>
          <a:prstGeom prst="rect">
            <a:avLst/>
          </a:prstGeom>
        </p:spPr>
        <p:txBody>
          <a:bodyPr wrap="square">
            <a:spAutoFit/>
          </a:bodyPr>
          <a:lstStyle/>
          <a:p>
            <a:pPr algn="just"/>
            <a:r>
              <a:rPr lang="uk-UA" sz="2000" dirty="0"/>
              <a:t>- </a:t>
            </a:r>
            <a:r>
              <a:rPr lang="uk-UA" sz="2000" i="1" u="sng" dirty="0" err="1"/>
              <a:t>Стекінг</a:t>
            </a:r>
            <a:r>
              <a:rPr lang="uk-UA" sz="2000" dirty="0"/>
              <a:t> - процес, який допомагає висловитися по черзі. Якщо декілька людей хочуть висловитися одночасно - хто хотів висловитись з цього приводу…, встановлюємо черговість до 5-6… потім даємо в цій послідовності висловитись і тільки  після цього знову – хто ще бажає висловитися. </a:t>
            </a:r>
          </a:p>
          <a:p>
            <a:pPr algn="just"/>
            <a:r>
              <a:rPr lang="uk-UA" sz="2000" dirty="0"/>
              <a:t>- </a:t>
            </a:r>
            <a:r>
              <a:rPr lang="uk-UA" sz="2000" i="1" u="sng" dirty="0" err="1"/>
              <a:t>Трекінг</a:t>
            </a:r>
            <a:r>
              <a:rPr lang="uk-UA" sz="2000" dirty="0"/>
              <a:t> - відслідковування декількох ліній обговорення – розгалуження ідей. Потім організувати їх обговорення – групи чи пари чи послідовність тем.</a:t>
            </a:r>
          </a:p>
          <a:p>
            <a:pPr algn="just"/>
            <a:r>
              <a:rPr lang="uk-UA" sz="2000" dirty="0"/>
              <a:t>- </a:t>
            </a:r>
            <a:r>
              <a:rPr lang="uk-UA" sz="2000" i="1" u="sng" dirty="0"/>
              <a:t>Підбадьорення /у кого ще є приклади? </a:t>
            </a:r>
            <a:r>
              <a:rPr lang="uk-UA" sz="2000" dirty="0"/>
              <a:t>Хто ще бажає поділитися? Щоб дати простір висловитися та запросити до діалогу.</a:t>
            </a:r>
          </a:p>
          <a:p>
            <a:endParaRPr lang="uk-UA" sz="2000" i="1" u="sng" dirty="0"/>
          </a:p>
        </p:txBody>
      </p:sp>
    </p:spTree>
    <p:extLst>
      <p:ext uri="{BB962C8B-B14F-4D97-AF65-F5344CB8AC3E}">
        <p14:creationId xmlns:p14="http://schemas.microsoft.com/office/powerpoint/2010/main" val="367802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p:nvPr/>
        </p:nvSpPr>
        <p:spPr>
          <a:xfrm>
            <a:off x="1855435" y="1725777"/>
            <a:ext cx="3197442" cy="1339550"/>
          </a:xfrm>
          <a:prstGeom prst="rect">
            <a:avLst/>
          </a:prstGeom>
          <a:noFill/>
          <a:ln>
            <a:noFill/>
          </a:ln>
        </p:spPr>
        <p:txBody>
          <a:bodyPr spcFirstLastPara="1" wrap="square" lIns="91425" tIns="45700" rIns="91425" bIns="45700" anchor="t" anchorCtr="0">
            <a:noAutofit/>
          </a:bodyPr>
          <a:lstStyle/>
          <a:p>
            <a:pPr lvl="0" algn="ctr"/>
            <a:r>
              <a:rPr lang="uk-UA" sz="3200" b="1" dirty="0">
                <a:solidFill>
                  <a:schemeClr val="accent3">
                    <a:lumMod val="60000"/>
                    <a:lumOff val="40000"/>
                  </a:schemeClr>
                </a:solidFill>
                <a:latin typeface="Special Elite"/>
                <a:ea typeface="Special Elite"/>
                <a:cs typeface="Special Elite"/>
                <a:sym typeface="Special Elite"/>
              </a:rPr>
              <a:t>Навички </a:t>
            </a:r>
            <a:r>
              <a:rPr lang="uk-UA" sz="3200" b="1" dirty="0" err="1">
                <a:solidFill>
                  <a:schemeClr val="accent3">
                    <a:lumMod val="60000"/>
                    <a:lumOff val="40000"/>
                  </a:schemeClr>
                </a:solidFill>
                <a:latin typeface="Special Elite"/>
                <a:ea typeface="Special Elite"/>
                <a:cs typeface="Special Elite"/>
                <a:sym typeface="Special Elite"/>
              </a:rPr>
              <a:t>фасилітатора</a:t>
            </a:r>
            <a:endParaRPr lang="uk-UA" sz="3200" b="1" dirty="0">
              <a:solidFill>
                <a:schemeClr val="accent3">
                  <a:lumMod val="60000"/>
                  <a:lumOff val="40000"/>
                </a:schemeClr>
              </a:solidFill>
              <a:latin typeface="Special Elite"/>
              <a:ea typeface="Special Elite"/>
              <a:cs typeface="Special Elite"/>
              <a:sym typeface="Special Elite"/>
            </a:endParaRPr>
          </a:p>
        </p:txBody>
      </p:sp>
      <p:sp>
        <p:nvSpPr>
          <p:cNvPr id="72" name="Google Shape;72;p12"/>
          <p:cNvSpPr/>
          <p:nvPr/>
        </p:nvSpPr>
        <p:spPr>
          <a:xfrm rot="5683586">
            <a:off x="35520" y="305873"/>
            <a:ext cx="5408826" cy="5150698"/>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 name="Прямоугольник 3">
            <a:extLst>
              <a:ext uri="{FF2B5EF4-FFF2-40B4-BE49-F238E27FC236}">
                <a16:creationId xmlns:a16="http://schemas.microsoft.com/office/drawing/2014/main" id="{A3A65BD9-1510-4CD7-890D-6A3739EE081A}"/>
              </a:ext>
            </a:extLst>
          </p:cNvPr>
          <p:cNvSpPr/>
          <p:nvPr/>
        </p:nvSpPr>
        <p:spPr>
          <a:xfrm>
            <a:off x="5529364" y="221943"/>
            <a:ext cx="5390170" cy="5478423"/>
          </a:xfrm>
          <a:prstGeom prst="rect">
            <a:avLst/>
          </a:prstGeom>
        </p:spPr>
        <p:txBody>
          <a:bodyPr wrap="square">
            <a:spAutoFit/>
          </a:bodyPr>
          <a:lstStyle/>
          <a:p>
            <a:pPr algn="just"/>
            <a:r>
              <a:rPr lang="uk-UA" sz="2000" dirty="0"/>
              <a:t>- </a:t>
            </a:r>
            <a:r>
              <a:rPr lang="uk-UA" sz="2200" i="1" u="sng" dirty="0"/>
              <a:t>Врівноваження</a:t>
            </a:r>
            <a:r>
              <a:rPr lang="uk-UA" sz="2200" dirty="0"/>
              <a:t> /напрямок дискусії часто задається першими декількома людьми, </a:t>
            </a:r>
            <a:r>
              <a:rPr lang="uk-UA" sz="2200" dirty="0" err="1"/>
              <a:t>фасилітатор</a:t>
            </a:r>
            <a:r>
              <a:rPr lang="uk-UA" sz="2200" dirty="0"/>
              <a:t> допомагає розширити дискусію - чи є інші погляди на це питання?</a:t>
            </a:r>
          </a:p>
          <a:p>
            <a:pPr algn="just"/>
            <a:r>
              <a:rPr lang="uk-UA" sz="2200" dirty="0"/>
              <a:t>- </a:t>
            </a:r>
            <a:r>
              <a:rPr lang="uk-UA" sz="2200" i="1" u="sng" dirty="0"/>
              <a:t>Визнання почуттів </a:t>
            </a:r>
            <a:r>
              <a:rPr lang="uk-UA" sz="2200" dirty="0"/>
              <a:t>- я розумію, що ви хвилюєтесь, стомлені, стривожені…</a:t>
            </a:r>
          </a:p>
          <a:p>
            <a:pPr algn="just"/>
            <a:r>
              <a:rPr lang="uk-UA" sz="2200" dirty="0"/>
              <a:t>- </a:t>
            </a:r>
            <a:r>
              <a:rPr lang="uk-UA" sz="2200" i="1" u="sng" dirty="0"/>
              <a:t>Прийняття </a:t>
            </a:r>
            <a:r>
              <a:rPr lang="uk-UA" sz="2200" dirty="0"/>
              <a:t>- будь-яка точка зору має право на існування, визнати існування різних думок без переходу на будь-який бік.</a:t>
            </a:r>
          </a:p>
          <a:p>
            <a:pPr algn="just"/>
            <a:r>
              <a:rPr lang="uk-UA" sz="2200" dirty="0"/>
              <a:t>- </a:t>
            </a:r>
            <a:r>
              <a:rPr lang="uk-UA" sz="2200" i="1" u="sng" dirty="0"/>
              <a:t>Емпатія </a:t>
            </a:r>
            <a:r>
              <a:rPr lang="uk-UA" sz="2200" dirty="0"/>
              <a:t>- спробувати представити себе на місці іншої людини: «Можу собі уявити, як вам складно говорити на цю тему в цій групі».</a:t>
            </a:r>
          </a:p>
          <a:p>
            <a:endParaRPr lang="uk-UA" sz="2000" i="1" u="sng" dirty="0"/>
          </a:p>
        </p:txBody>
      </p:sp>
    </p:spTree>
    <p:extLst>
      <p:ext uri="{BB962C8B-B14F-4D97-AF65-F5344CB8AC3E}">
        <p14:creationId xmlns:p14="http://schemas.microsoft.com/office/powerpoint/2010/main" val="24344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p:nvPr/>
        </p:nvSpPr>
        <p:spPr>
          <a:xfrm>
            <a:off x="1855435" y="1725777"/>
            <a:ext cx="3197442" cy="1339550"/>
          </a:xfrm>
          <a:prstGeom prst="rect">
            <a:avLst/>
          </a:prstGeom>
          <a:noFill/>
          <a:ln>
            <a:noFill/>
          </a:ln>
        </p:spPr>
        <p:txBody>
          <a:bodyPr spcFirstLastPara="1" wrap="square" lIns="91425" tIns="45700" rIns="91425" bIns="45700" anchor="t" anchorCtr="0">
            <a:noAutofit/>
          </a:bodyPr>
          <a:lstStyle/>
          <a:p>
            <a:pPr lvl="0" algn="ctr"/>
            <a:r>
              <a:rPr lang="uk-UA" sz="3200" b="1" dirty="0">
                <a:solidFill>
                  <a:schemeClr val="accent3">
                    <a:lumMod val="60000"/>
                    <a:lumOff val="40000"/>
                  </a:schemeClr>
                </a:solidFill>
                <a:latin typeface="Special Elite"/>
                <a:ea typeface="Special Elite"/>
                <a:cs typeface="Special Elite"/>
                <a:sym typeface="Special Elite"/>
              </a:rPr>
              <a:t>Навички </a:t>
            </a:r>
            <a:r>
              <a:rPr lang="uk-UA" sz="3200" b="1" dirty="0" err="1">
                <a:solidFill>
                  <a:schemeClr val="accent3">
                    <a:lumMod val="60000"/>
                    <a:lumOff val="40000"/>
                  </a:schemeClr>
                </a:solidFill>
                <a:latin typeface="Special Elite"/>
                <a:ea typeface="Special Elite"/>
                <a:cs typeface="Special Elite"/>
                <a:sym typeface="Special Elite"/>
              </a:rPr>
              <a:t>фасилітатора</a:t>
            </a:r>
            <a:endParaRPr lang="uk-UA" sz="3200" b="1" dirty="0">
              <a:solidFill>
                <a:schemeClr val="accent3">
                  <a:lumMod val="60000"/>
                  <a:lumOff val="40000"/>
                </a:schemeClr>
              </a:solidFill>
              <a:latin typeface="Special Elite"/>
              <a:ea typeface="Special Elite"/>
              <a:cs typeface="Special Elite"/>
              <a:sym typeface="Special Elite"/>
            </a:endParaRPr>
          </a:p>
        </p:txBody>
      </p:sp>
      <p:sp>
        <p:nvSpPr>
          <p:cNvPr id="72" name="Google Shape;72;p12"/>
          <p:cNvSpPr/>
          <p:nvPr/>
        </p:nvSpPr>
        <p:spPr>
          <a:xfrm rot="5683586">
            <a:off x="35520" y="305873"/>
            <a:ext cx="5408826" cy="5150698"/>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 name="Прямоугольник 3">
            <a:extLst>
              <a:ext uri="{FF2B5EF4-FFF2-40B4-BE49-F238E27FC236}">
                <a16:creationId xmlns:a16="http://schemas.microsoft.com/office/drawing/2014/main" id="{A3A65BD9-1510-4CD7-890D-6A3739EE081A}"/>
              </a:ext>
            </a:extLst>
          </p:cNvPr>
          <p:cNvSpPr/>
          <p:nvPr/>
        </p:nvSpPr>
        <p:spPr>
          <a:xfrm>
            <a:off x="5340672" y="95283"/>
            <a:ext cx="5578862" cy="5940088"/>
          </a:xfrm>
          <a:prstGeom prst="rect">
            <a:avLst/>
          </a:prstGeom>
        </p:spPr>
        <p:txBody>
          <a:bodyPr wrap="square">
            <a:spAutoFit/>
          </a:bodyPr>
          <a:lstStyle/>
          <a:p>
            <a:pPr algn="just"/>
            <a:r>
              <a:rPr lang="uk-UA" sz="2000" dirty="0"/>
              <a:t>- </a:t>
            </a:r>
            <a:r>
              <a:rPr lang="uk-UA" sz="2000" i="1" u="sng" dirty="0"/>
              <a:t>Навмисне мовчання, ПАУЗА </a:t>
            </a:r>
            <a:r>
              <a:rPr lang="uk-UA" sz="2000" dirty="0"/>
              <a:t>- важливо зупинитися, це часто викликає тривогу: «давайте зробимо паузу, щоб всі ми почули та зрозуміли що саме відбувається».</a:t>
            </a:r>
          </a:p>
          <a:p>
            <a:pPr algn="just"/>
            <a:r>
              <a:rPr lang="uk-UA" sz="2000" dirty="0"/>
              <a:t>- </a:t>
            </a:r>
            <a:r>
              <a:rPr lang="uk-UA" sz="2000" i="1" u="sng" dirty="0" err="1"/>
              <a:t>Лінкування</a:t>
            </a:r>
            <a:r>
              <a:rPr lang="uk-UA" sz="2000" i="1" u="sng" dirty="0"/>
              <a:t> </a:t>
            </a:r>
            <a:r>
              <a:rPr lang="uk-UA" sz="2000" dirty="0"/>
              <a:t>- як те, про що ви зараз говорите відноситься до того, про що ми зараз обговорюємо? Учасник озвучує зв'язок – який можливо неочевидний для інших учасників чи для нього самого.</a:t>
            </a:r>
          </a:p>
          <a:p>
            <a:pPr algn="just"/>
            <a:r>
              <a:rPr lang="uk-UA" sz="2000" dirty="0"/>
              <a:t>- </a:t>
            </a:r>
            <a:r>
              <a:rPr lang="uk-UA" sz="2000" i="1" u="sng" dirty="0"/>
              <a:t>Пошук точок перетину </a:t>
            </a:r>
            <a:r>
              <a:rPr lang="uk-UA" sz="2000" dirty="0"/>
              <a:t>- коли поляризується дискусія треба знайти щось спільне, щось неочевидне, проте об'єднуюче.</a:t>
            </a:r>
          </a:p>
          <a:p>
            <a:pPr algn="just"/>
            <a:r>
              <a:rPr lang="uk-UA" sz="2000" dirty="0"/>
              <a:t>- </a:t>
            </a:r>
            <a:r>
              <a:rPr lang="uk-UA" sz="2000" i="1" u="sng" dirty="0"/>
              <a:t>Слухання при наявності своєї точки зору </a:t>
            </a:r>
            <a:r>
              <a:rPr lang="uk-UA" sz="2000" dirty="0"/>
              <a:t>- позначити ту чи іншу позицію виходячи з конкретних ролей менеджера (техніка зміна капелюхів). Коли </a:t>
            </a:r>
            <a:r>
              <a:rPr lang="uk-UA" sz="2000" dirty="0" err="1"/>
              <a:t>фасилітатор</a:t>
            </a:r>
            <a:r>
              <a:rPr lang="uk-UA" sz="2000" dirty="0"/>
              <a:t> є також лідером групи, керівником.</a:t>
            </a:r>
          </a:p>
          <a:p>
            <a:endParaRPr lang="uk-UA" sz="2000" i="1" u="sng" dirty="0"/>
          </a:p>
        </p:txBody>
      </p:sp>
    </p:spTree>
    <p:extLst>
      <p:ext uri="{BB962C8B-B14F-4D97-AF65-F5344CB8AC3E}">
        <p14:creationId xmlns:p14="http://schemas.microsoft.com/office/powerpoint/2010/main" val="209814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p:nvPr/>
        </p:nvSpPr>
        <p:spPr>
          <a:xfrm>
            <a:off x="1855435" y="1725777"/>
            <a:ext cx="3197442" cy="1339550"/>
          </a:xfrm>
          <a:prstGeom prst="rect">
            <a:avLst/>
          </a:prstGeom>
          <a:noFill/>
          <a:ln>
            <a:noFill/>
          </a:ln>
        </p:spPr>
        <p:txBody>
          <a:bodyPr spcFirstLastPara="1" wrap="square" lIns="91425" tIns="45700" rIns="91425" bIns="45700" anchor="t" anchorCtr="0">
            <a:noAutofit/>
          </a:bodyPr>
          <a:lstStyle/>
          <a:p>
            <a:pPr lvl="0" algn="ctr"/>
            <a:r>
              <a:rPr lang="uk-UA" sz="3200" b="1" dirty="0">
                <a:solidFill>
                  <a:schemeClr val="accent3">
                    <a:lumMod val="60000"/>
                    <a:lumOff val="40000"/>
                  </a:schemeClr>
                </a:solidFill>
                <a:latin typeface="Special Elite"/>
                <a:ea typeface="Special Elite"/>
                <a:cs typeface="Special Elite"/>
                <a:sym typeface="Special Elite"/>
              </a:rPr>
              <a:t>Навички </a:t>
            </a:r>
            <a:r>
              <a:rPr lang="uk-UA" sz="3200" b="1" dirty="0" err="1">
                <a:solidFill>
                  <a:schemeClr val="accent3">
                    <a:lumMod val="60000"/>
                    <a:lumOff val="40000"/>
                  </a:schemeClr>
                </a:solidFill>
                <a:latin typeface="Special Elite"/>
                <a:ea typeface="Special Elite"/>
                <a:cs typeface="Special Elite"/>
                <a:sym typeface="Special Elite"/>
              </a:rPr>
              <a:t>фасилітатора</a:t>
            </a:r>
            <a:endParaRPr lang="uk-UA" sz="3200" b="1" dirty="0">
              <a:solidFill>
                <a:schemeClr val="accent3">
                  <a:lumMod val="60000"/>
                  <a:lumOff val="40000"/>
                </a:schemeClr>
              </a:solidFill>
              <a:latin typeface="Special Elite"/>
              <a:ea typeface="Special Elite"/>
              <a:cs typeface="Special Elite"/>
              <a:sym typeface="Special Elite"/>
            </a:endParaRPr>
          </a:p>
        </p:txBody>
      </p:sp>
      <p:sp>
        <p:nvSpPr>
          <p:cNvPr id="72" name="Google Shape;72;p12"/>
          <p:cNvSpPr/>
          <p:nvPr/>
        </p:nvSpPr>
        <p:spPr>
          <a:xfrm rot="5683586">
            <a:off x="35520" y="305873"/>
            <a:ext cx="5408826" cy="5150698"/>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 name="Прямоугольник 3">
            <a:extLst>
              <a:ext uri="{FF2B5EF4-FFF2-40B4-BE49-F238E27FC236}">
                <a16:creationId xmlns:a16="http://schemas.microsoft.com/office/drawing/2014/main" id="{A3A65BD9-1510-4CD7-890D-6A3739EE081A}"/>
              </a:ext>
            </a:extLst>
          </p:cNvPr>
          <p:cNvSpPr/>
          <p:nvPr/>
        </p:nvSpPr>
        <p:spPr>
          <a:xfrm>
            <a:off x="5340672" y="95283"/>
            <a:ext cx="5578862" cy="2246769"/>
          </a:xfrm>
          <a:prstGeom prst="rect">
            <a:avLst/>
          </a:prstGeom>
        </p:spPr>
        <p:txBody>
          <a:bodyPr wrap="square">
            <a:spAutoFit/>
          </a:bodyPr>
          <a:lstStyle/>
          <a:p>
            <a:pPr algn="just"/>
            <a:r>
              <a:rPr lang="uk-UA" sz="2000" dirty="0"/>
              <a:t>- </a:t>
            </a:r>
            <a:r>
              <a:rPr lang="uk-UA" sz="2400" i="1" u="sng" dirty="0"/>
              <a:t>Підведення підсумків </a:t>
            </a:r>
            <a:r>
              <a:rPr lang="uk-UA" sz="2400" dirty="0"/>
              <a:t>- резюме та узагальнення, перефразування, назва своїми словами усього, що було.</a:t>
            </a:r>
          </a:p>
          <a:p>
            <a:pPr algn="just"/>
            <a:r>
              <a:rPr lang="uk-UA" sz="2400" dirty="0"/>
              <a:t>- </a:t>
            </a:r>
            <a:r>
              <a:rPr lang="uk-UA" sz="2400" i="1" u="sng" dirty="0"/>
              <a:t>Збирайте зворотний зв’язок.</a:t>
            </a:r>
          </a:p>
          <a:p>
            <a:endParaRPr lang="uk-UA" sz="2000" i="1" u="sng" dirty="0"/>
          </a:p>
        </p:txBody>
      </p:sp>
      <p:pic>
        <p:nvPicPr>
          <p:cNvPr id="2" name="Рисунок 1">
            <a:extLst>
              <a:ext uri="{FF2B5EF4-FFF2-40B4-BE49-F238E27FC236}">
                <a16:creationId xmlns:a16="http://schemas.microsoft.com/office/drawing/2014/main" id="{2E94849D-B69E-4149-B823-064F6A163741}"/>
              </a:ext>
            </a:extLst>
          </p:cNvPr>
          <p:cNvPicPr>
            <a:picLocks noChangeAspect="1"/>
          </p:cNvPicPr>
          <p:nvPr/>
        </p:nvPicPr>
        <p:blipFill>
          <a:blip r:embed="rId3"/>
          <a:stretch>
            <a:fillRect/>
          </a:stretch>
        </p:blipFill>
        <p:spPr>
          <a:xfrm>
            <a:off x="5500831" y="2719351"/>
            <a:ext cx="5258543" cy="2246769"/>
          </a:xfrm>
          <a:prstGeom prst="rect">
            <a:avLst/>
          </a:prstGeom>
        </p:spPr>
      </p:pic>
    </p:spTree>
    <p:extLst>
      <p:ext uri="{BB962C8B-B14F-4D97-AF65-F5344CB8AC3E}">
        <p14:creationId xmlns:p14="http://schemas.microsoft.com/office/powerpoint/2010/main" val="3794556764"/>
      </p:ext>
    </p:extLst>
  </p:cSld>
  <p:clrMapOvr>
    <a:masterClrMapping/>
  </p:clrMapOvr>
</p:sld>
</file>

<file path=ppt/theme/theme1.xml><?xml version="1.0" encoding="utf-8"?>
<a:theme xmlns:a="http://schemas.openxmlformats.org/drawingml/2006/main" name="0036_Hall_Template_SlidesMania">
  <a:themeElements>
    <a:clrScheme name="Red Orange">
      <a:dk1>
        <a:srgbClr val="000000"/>
      </a:dk1>
      <a:lt1>
        <a:srgbClr val="FFFFFF"/>
      </a:lt1>
      <a:dk2>
        <a:srgbClr val="505046"/>
      </a:dk2>
      <a:lt2>
        <a:srgbClr val="EEECE1"/>
      </a:lt2>
      <a:accent1>
        <a:srgbClr val="45818E"/>
      </a:accent1>
      <a:accent2>
        <a:srgbClr val="38761D"/>
      </a:accent2>
      <a:accent3>
        <a:srgbClr val="351C75"/>
      </a:accent3>
      <a:accent4>
        <a:srgbClr val="073763"/>
      </a:accent4>
      <a:accent5>
        <a:srgbClr val="B43512"/>
      </a:accent5>
      <a:accent6>
        <a:srgbClr val="741B47"/>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902</Words>
  <Application>Microsoft Office PowerPoint</Application>
  <PresentationFormat>Широкоэкранный</PresentationFormat>
  <Paragraphs>49</Paragraphs>
  <Slides>15</Slides>
  <Notes>15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Calibri</vt:lpstr>
      <vt:lpstr>Merriweather</vt:lpstr>
      <vt:lpstr>Special Elite</vt:lpstr>
      <vt:lpstr>Barlow Condensed</vt:lpstr>
      <vt:lpstr>Arial</vt:lpstr>
      <vt:lpstr>Times New Roman</vt:lpstr>
      <vt:lpstr>0036_Hall_Template_SlidesMania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user2</dc:creator>
  <cp:lastModifiedBy>user2</cp:lastModifiedBy>
  <cp:revision>20</cp:revision>
  <dcterms:modified xsi:type="dcterms:W3CDTF">2023-12-28T08:34:24Z</dcterms:modified>
</cp:coreProperties>
</file>